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78" r:id="rId4"/>
    <p:sldId id="288" r:id="rId5"/>
    <p:sldId id="279" r:id="rId6"/>
    <p:sldId id="258" r:id="rId7"/>
    <p:sldId id="272" r:id="rId8"/>
    <p:sldId id="274" r:id="rId9"/>
    <p:sldId id="275" r:id="rId10"/>
    <p:sldId id="276" r:id="rId11"/>
    <p:sldId id="277" r:id="rId12"/>
    <p:sldId id="289" r:id="rId13"/>
    <p:sldId id="290" r:id="rId14"/>
    <p:sldId id="291" r:id="rId15"/>
    <p:sldId id="292" r:id="rId16"/>
    <p:sldId id="281" r:id="rId17"/>
    <p:sldId id="282" r:id="rId18"/>
    <p:sldId id="283" r:id="rId19"/>
    <p:sldId id="285" r:id="rId20"/>
    <p:sldId id="284" r:id="rId21"/>
    <p:sldId id="280" r:id="rId22"/>
    <p:sldId id="286" r:id="rId23"/>
    <p:sldId id="294" r:id="rId24"/>
    <p:sldId id="296" r:id="rId25"/>
    <p:sldId id="287" r:id="rId26"/>
    <p:sldId id="293" r:id="rId27"/>
    <p:sldId id="295" r:id="rId28"/>
    <p:sldId id="273" r:id="rId29"/>
    <p:sldId id="297" r:id="rId30"/>
    <p:sldId id="299" r:id="rId31"/>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EE1C25"/>
    <a:srgbClr val="FF1D1D"/>
    <a:srgbClr val="3333FF"/>
    <a:srgbClr val="9E8F6F"/>
    <a:srgbClr val="668DAB"/>
    <a:srgbClr val="969875"/>
    <a:srgbClr val="B08778"/>
    <a:srgbClr val="779483"/>
  </p:clrMru>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516" y="210"/>
      </p:cViewPr>
      <p:guideLst>
        <p:guide orient="horz" pos="1890"/>
        <p:guide orient="horz" pos="2832"/>
        <p:guide pos="2880"/>
      </p:guideLst>
    </p:cSldViewPr>
  </p:slideViewPr>
  <p:notesTextViewPr>
    <p:cViewPr>
      <p:scale>
        <a:sx n="100" d="100"/>
        <a:sy n="100" d="100"/>
      </p:scale>
      <p:origin x="0" y="0"/>
    </p:cViewPr>
  </p:notesTextViewPr>
  <p:sorterViewPr>
    <p:cViewPr>
      <p:scale>
        <a:sx n="67" d="100"/>
        <a:sy n="67"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eaLnBrk="1" hangingPunct="1">
              <a:defRPr sz="1200">
                <a:latin typeface="Arial" charset="0"/>
              </a:defRPr>
            </a:lvl1pPr>
          </a:lstStyle>
          <a:p>
            <a:pPr>
              <a:defRPr/>
            </a:pPr>
            <a:fld id="{D345B6FB-8483-46CA-9196-F37BFD62AF91}" type="datetimeFigureOut">
              <a:rPr lang="en-US"/>
              <a:pPr>
                <a:defRPr/>
              </a:pPr>
              <a:t>12/28/2015</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41C9583-37A0-408E-BB22-D05AE76C6EE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45060" name="Slide Number Placeholder 3"/>
          <p:cNvSpPr>
            <a:spLocks noGrp="1"/>
          </p:cNvSpPr>
          <p:nvPr>
            <p:ph type="sldNum" sz="quarter" idx="5"/>
          </p:nvPr>
        </p:nvSpPr>
        <p:spPr bwMode="auto">
          <a:noFill/>
          <a:ln>
            <a:miter lim="800000"/>
            <a:headEnd/>
            <a:tailEnd/>
          </a:ln>
        </p:spPr>
        <p:txBody>
          <a:bodyPr/>
          <a:lstStyle/>
          <a:p>
            <a:fld id="{59B0DEF4-DFA0-46BF-9CA6-C11ABAD9FDE8}" type="slidenum">
              <a:rPr lang="en-US" altLang="en-US" smtClean="0"/>
              <a:pPr/>
              <a:t>1</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46084" name="Slide Number Placeholder 3"/>
          <p:cNvSpPr>
            <a:spLocks noGrp="1"/>
          </p:cNvSpPr>
          <p:nvPr>
            <p:ph type="sldNum" sz="quarter" idx="5"/>
          </p:nvPr>
        </p:nvSpPr>
        <p:spPr bwMode="auto">
          <a:noFill/>
          <a:ln>
            <a:miter lim="800000"/>
            <a:headEnd/>
            <a:tailEnd/>
          </a:ln>
        </p:spPr>
        <p:txBody>
          <a:bodyPr/>
          <a:lstStyle/>
          <a:p>
            <a:fld id="{951A8095-2375-44BE-986A-CDEAF476C820}" type="slidenum">
              <a:rPr lang="en-US" altLang="en-US" smtClean="0"/>
              <a:pPr/>
              <a:t>2</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47108" name="Slide Number Placeholder 3"/>
          <p:cNvSpPr>
            <a:spLocks noGrp="1"/>
          </p:cNvSpPr>
          <p:nvPr>
            <p:ph type="sldNum" sz="quarter" idx="5"/>
          </p:nvPr>
        </p:nvSpPr>
        <p:spPr bwMode="auto">
          <a:noFill/>
          <a:ln>
            <a:miter lim="800000"/>
            <a:headEnd/>
            <a:tailEnd/>
          </a:ln>
        </p:spPr>
        <p:txBody>
          <a:bodyPr/>
          <a:lstStyle/>
          <a:p>
            <a:fld id="{EA583A5C-6494-4D7D-9C8D-D672EA4A7E18}" type="slidenum">
              <a:rPr lang="en-US" altLang="en-US" smtClean="0"/>
              <a:pPr/>
              <a:t>6</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48132" name="Slide Number Placeholder 3"/>
          <p:cNvSpPr>
            <a:spLocks noGrp="1"/>
          </p:cNvSpPr>
          <p:nvPr>
            <p:ph type="sldNum" sz="quarter" idx="5"/>
          </p:nvPr>
        </p:nvSpPr>
        <p:spPr bwMode="auto">
          <a:noFill/>
          <a:ln>
            <a:miter lim="800000"/>
            <a:headEnd/>
            <a:tailEnd/>
          </a:ln>
        </p:spPr>
        <p:txBody>
          <a:bodyPr/>
          <a:lstStyle/>
          <a:p>
            <a:fld id="{6302C052-7C68-47BC-A21B-043322E91129}" type="slidenum">
              <a:rPr lang="en-US" altLang="en-US" smtClean="0"/>
              <a:pPr/>
              <a:t>7</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49156" name="Slide Number Placeholder 3"/>
          <p:cNvSpPr>
            <a:spLocks noGrp="1"/>
          </p:cNvSpPr>
          <p:nvPr>
            <p:ph type="sldNum" sz="quarter" idx="5"/>
          </p:nvPr>
        </p:nvSpPr>
        <p:spPr bwMode="auto">
          <a:noFill/>
          <a:ln>
            <a:miter lim="800000"/>
            <a:headEnd/>
            <a:tailEnd/>
          </a:ln>
        </p:spPr>
        <p:txBody>
          <a:bodyPr/>
          <a:lstStyle/>
          <a:p>
            <a:fld id="{F3912279-3DF2-4204-B101-E0A66C385842}" type="slidenum">
              <a:rPr lang="en-US" smtClean="0"/>
              <a:pPr/>
              <a:t>8</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TATA POWER SAFETY CERTIFICATE</a:t>
            </a:r>
            <a:endParaRPr lang="en-IN" dirty="0"/>
          </a:p>
        </p:txBody>
      </p:sp>
      <p:sp>
        <p:nvSpPr>
          <p:cNvPr id="4" name="Slide Number Placeholder 3"/>
          <p:cNvSpPr>
            <a:spLocks noGrp="1"/>
          </p:cNvSpPr>
          <p:nvPr>
            <p:ph type="sldNum" sz="quarter" idx="10"/>
          </p:nvPr>
        </p:nvSpPr>
        <p:spPr/>
        <p:txBody>
          <a:bodyPr/>
          <a:lstStyle/>
          <a:p>
            <a:pPr>
              <a:defRPr/>
            </a:pPr>
            <a:fld id="{D41C9583-37A0-408E-BB22-D05AE76C6EE8}" type="slidenum">
              <a:rPr lang="en-US" altLang="en-US" smtClean="0"/>
              <a:pPr>
                <a:defRPr/>
              </a:pPr>
              <a:t>23</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PGCIL BOKARO PHOTOGRAPHS TO BE INCLUDED  AND LABELLED</a:t>
            </a:r>
            <a:r>
              <a:rPr lang="en-US" baseline="0" dirty="0" smtClean="0"/>
              <a:t>  BHEL ALMATTY</a:t>
            </a:r>
            <a:endParaRPr lang="en-IN" dirty="0"/>
          </a:p>
        </p:txBody>
      </p:sp>
      <p:sp>
        <p:nvSpPr>
          <p:cNvPr id="4" name="Slide Number Placeholder 3"/>
          <p:cNvSpPr>
            <a:spLocks noGrp="1"/>
          </p:cNvSpPr>
          <p:nvPr>
            <p:ph type="sldNum" sz="quarter" idx="10"/>
          </p:nvPr>
        </p:nvSpPr>
        <p:spPr/>
        <p:txBody>
          <a:bodyPr/>
          <a:lstStyle/>
          <a:p>
            <a:pPr>
              <a:defRPr/>
            </a:pPr>
            <a:fld id="{D41C9583-37A0-408E-BB22-D05AE76C6EE8}" type="slidenum">
              <a:rPr lang="en-US" altLang="en-US" smtClean="0"/>
              <a:pPr>
                <a:defRPr/>
              </a:pPr>
              <a:t>27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dirty="0" smtClean="0"/>
              <a:t>T&amp;P AVAILABLE WITH CCI ROLLERS AC CABIN TOOLS OF ACCESSORIES SAFETY MEETING PHOTOS FROM PRASAD</a:t>
            </a:r>
          </a:p>
        </p:txBody>
      </p:sp>
      <p:sp>
        <p:nvSpPr>
          <p:cNvPr id="50180" name="Slide Number Placeholder 3"/>
          <p:cNvSpPr>
            <a:spLocks noGrp="1"/>
          </p:cNvSpPr>
          <p:nvPr>
            <p:ph type="sldNum" sz="quarter" idx="5"/>
          </p:nvPr>
        </p:nvSpPr>
        <p:spPr bwMode="auto">
          <a:noFill/>
          <a:ln>
            <a:miter lim="800000"/>
            <a:headEnd/>
            <a:tailEnd/>
          </a:ln>
        </p:spPr>
        <p:txBody>
          <a:bodyPr/>
          <a:lstStyle/>
          <a:p>
            <a:fld id="{738714CC-7920-422F-8CB3-0B0C5A488A1B}" type="slidenum">
              <a:rPr lang="en-US" altLang="en-US" smtClean="0"/>
              <a:pPr/>
              <a:t>28</a:t>
            </a:fld>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dirty="0" smtClean="0"/>
              <a:t>T&amp;P AVAILABLE WITH CCI ROLLERS AC CABIN TOOLS OF ACCESSORIES SAFETY MEETING PHOTOS FROM PRASAD</a:t>
            </a:r>
          </a:p>
        </p:txBody>
      </p:sp>
      <p:sp>
        <p:nvSpPr>
          <p:cNvPr id="50180" name="Slide Number Placeholder 3"/>
          <p:cNvSpPr>
            <a:spLocks noGrp="1"/>
          </p:cNvSpPr>
          <p:nvPr>
            <p:ph type="sldNum" sz="quarter" idx="5"/>
          </p:nvPr>
        </p:nvSpPr>
        <p:spPr bwMode="auto">
          <a:noFill/>
          <a:ln>
            <a:miter lim="800000"/>
            <a:headEnd/>
            <a:tailEnd/>
          </a:ln>
        </p:spPr>
        <p:txBody>
          <a:bodyPr/>
          <a:lstStyle/>
          <a:p>
            <a:fld id="{738714CC-7920-422F-8CB3-0B0C5A488A1B}" type="slidenum">
              <a:rPr lang="en-US" altLang="en-US" smtClean="0"/>
              <a:pPr/>
              <a:t>30</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FA026F29-9EF9-478A-98F3-7CB581844B8C}" type="datetimeFigureOut">
              <a:rPr lang="en-US"/>
              <a:pPr>
                <a:defRPr/>
              </a:pPr>
              <a:t>12/28/2015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itchFamily="34" charset="0"/>
              </a:defRPr>
            </a:lvl1pPr>
          </a:lstStyle>
          <a:p>
            <a:pPr>
              <a:defRPr/>
            </a:pPr>
            <a:fld id="{588BECB3-633D-47BD-9327-F2B6E9ED6234}"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D63E20F6-472B-431C-AAA7-2346E62C329B}" type="datetimeFigureOut">
              <a:rPr lang="en-US"/>
              <a:pPr>
                <a:defRPr/>
              </a:pPr>
              <a:t>12/28/2015</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itchFamily="34" charset="0"/>
              </a:defRPr>
            </a:lvl1pPr>
          </a:lstStyle>
          <a:p>
            <a:pPr>
              <a:defRPr/>
            </a:pPr>
            <a:fld id="{54CE63CF-D844-435F-841A-CD72F3753993}"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44F8EAD7-61FE-490F-9EC4-ECBFC3DB28F9}" type="datetimeFigureOut">
              <a:rPr lang="en-US"/>
              <a:pPr>
                <a:defRPr/>
              </a:pPr>
              <a:t>12/28/2015</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itchFamily="34" charset="0"/>
              </a:defRPr>
            </a:lvl1pPr>
          </a:lstStyle>
          <a:p>
            <a:pPr>
              <a:defRPr/>
            </a:pPr>
            <a:fld id="{9A93444A-B79A-4330-B659-D204DD819256}"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F573FA9E-3809-4EBD-BD4F-288E0364B775}" type="datetimeFigureOut">
              <a:rPr lang="en-US"/>
              <a:pPr>
                <a:defRPr/>
              </a:pPr>
              <a:t>12/28/2015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6FAEE90E-915C-4D0B-8F1D-881F8AC3441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1CF6B161-4145-4A1A-A721-F144FF0B2220}" type="datetimeFigureOut">
              <a:rPr lang="en-US"/>
              <a:pPr>
                <a:defRPr/>
              </a:pPr>
              <a:t>12/28/2015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itchFamily="34" charset="0"/>
              </a:defRPr>
            </a:lvl1pPr>
          </a:lstStyle>
          <a:p>
            <a:pPr>
              <a:defRPr/>
            </a:pPr>
            <a:fld id="{4411FC9D-E146-4151-B54C-4A5B10693676}"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67E4D8B2-BAFA-418E-904C-AE6846C75055}" type="datetimeFigureOut">
              <a:rPr lang="en-US"/>
              <a:pPr>
                <a:defRPr/>
              </a:pPr>
              <a:t>12/28/2015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itchFamily="34" charset="0"/>
              </a:defRPr>
            </a:lvl1pPr>
          </a:lstStyle>
          <a:p>
            <a:pPr>
              <a:defRPr/>
            </a:pPr>
            <a:fld id="{E979D48D-BC08-4B2B-BC2A-92C6335159F9}"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9BF069A9-833F-472B-8EEC-665BA69E3517}" type="datetimeFigureOut">
              <a:rPr lang="en-US"/>
              <a:pPr>
                <a:defRPr/>
              </a:pPr>
              <a:t>12/28/2015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itchFamily="34" charset="0"/>
              </a:defRPr>
            </a:lvl1pPr>
          </a:lstStyle>
          <a:p>
            <a:pPr>
              <a:defRPr/>
            </a:pPr>
            <a:fld id="{34F1B1CA-7F42-4A45-B1A4-B75D48F23376}"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A57D7EE9-F2E0-4C96-B10B-F5036EE968BB}" type="datetimeFigureOut">
              <a:rPr lang="en-US"/>
              <a:pPr>
                <a:defRPr/>
              </a:pPr>
              <a:t>12/28/2015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itchFamily="34" charset="0"/>
              </a:defRPr>
            </a:lvl1pPr>
          </a:lstStyle>
          <a:p>
            <a:pPr>
              <a:defRPr/>
            </a:pPr>
            <a:fld id="{A0DB0ADB-23E6-428D-BEAD-BEFF45C8D6ED}"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667351C9-15CC-46F4-A071-A5A514FFD93D}" type="datetimeFigureOut">
              <a:rPr lang="en-US"/>
              <a:pPr>
                <a:defRPr/>
              </a:pPr>
              <a:t>12/28/2015</a:t>
            </a:fld>
            <a:endParaRPr lang="en-US"/>
          </a:p>
        </p:txBody>
      </p:sp>
      <p:sp>
        <p:nvSpPr>
          <p:cNvPr id="3"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4"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itchFamily="34" charset="0"/>
              </a:defRPr>
            </a:lvl1pPr>
          </a:lstStyle>
          <a:p>
            <a:pPr>
              <a:defRPr/>
            </a:pPr>
            <a:fld id="{427FCB97-EE06-4724-8E34-B1BF970DA02D}"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501E8847-C569-438F-8A23-1BA7040EEDA5}" type="datetimeFigureOut">
              <a:rPr lang="en-US"/>
              <a:pPr>
                <a:defRPr/>
              </a:pPr>
              <a:t>12/28/2015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itchFamily="34" charset="0"/>
              </a:defRPr>
            </a:lvl1pPr>
          </a:lstStyle>
          <a:p>
            <a:pPr>
              <a:defRPr/>
            </a:pPr>
            <a:fld id="{5984788A-5A43-4680-8CF4-CA1DB1D9F146}"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1400" y="137160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297FEE4D-8B34-4F1C-9B02-E299582522EB}" type="datetimeFigureOut">
              <a:rPr lang="en-US"/>
              <a:pPr>
                <a:defRPr/>
              </a:pPr>
              <a:t>12/28/2015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itchFamily="34" charset="0"/>
              </a:defRPr>
            </a:lvl1pPr>
          </a:lstStyle>
          <a:p>
            <a:pPr>
              <a:defRPr/>
            </a:pPr>
            <a:fld id="{07C86BA6-1101-45FE-B471-BD7EAB63755D}"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F0C91CDD-7FB5-4FA7-94F8-530F07BA4A10}" type="datetimeFigureOut">
              <a:rPr lang="en-US"/>
              <a:pPr>
                <a:defRPr/>
              </a:pPr>
              <a:t>12/28/2015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itchFamily="34" charset="0"/>
              </a:defRPr>
            </a:lvl1pPr>
          </a:lstStyle>
          <a:p>
            <a:pPr>
              <a:defRPr/>
            </a:pPr>
            <a:fld id="{A19EF8AF-5A8D-4E1C-861A-AF0AFF1C3C0B}"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27" name="Picture 9" descr="PATCH.jpg"/>
          <p:cNvPicPr>
            <a:picLocks noChangeAspect="1"/>
          </p:cNvPicPr>
          <p:nvPr userDrawn="1"/>
        </p:nvPicPr>
        <p:blipFill>
          <a:blip r:embed="rId14" cstate="print"/>
          <a:srcRect/>
          <a:stretch>
            <a:fillRect/>
          </a:stretch>
        </p:blipFill>
        <p:spPr bwMode="auto">
          <a:xfrm>
            <a:off x="0" y="2286000"/>
            <a:ext cx="2098675" cy="4557713"/>
          </a:xfrm>
          <a:prstGeom prst="rect">
            <a:avLst/>
          </a:prstGeom>
          <a:noFill/>
          <a:ln w="9525">
            <a:noFill/>
            <a:miter lim="800000"/>
            <a:headEnd/>
            <a:tailEnd/>
          </a:ln>
        </p:spPr>
      </p:pic>
      <p:pic>
        <p:nvPicPr>
          <p:cNvPr id="1028" name="Picture 5"/>
          <p:cNvPicPr>
            <a:picLocks noChangeAspect="1" noChangeArrowheads="1"/>
          </p:cNvPicPr>
          <p:nvPr userDrawn="1"/>
        </p:nvPicPr>
        <p:blipFill>
          <a:blip r:embed="rId15" cstate="print"/>
          <a:srcRect/>
          <a:stretch>
            <a:fillRect/>
          </a:stretch>
        </p:blipFill>
        <p:spPr bwMode="auto">
          <a:xfrm>
            <a:off x="7086600" y="228600"/>
            <a:ext cx="1790700" cy="6667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8884" r:id="rId1"/>
    <p:sldLayoutId id="2147488885" r:id="rId2"/>
    <p:sldLayoutId id="2147488886" r:id="rId3"/>
    <p:sldLayoutId id="2147488887" r:id="rId4"/>
    <p:sldLayoutId id="2147488888" r:id="rId5"/>
    <p:sldLayoutId id="2147488889" r:id="rId6"/>
    <p:sldLayoutId id="2147488890" r:id="rId7"/>
    <p:sldLayoutId id="2147488891" r:id="rId8"/>
    <p:sldLayoutId id="2147488892" r:id="rId9"/>
    <p:sldLayoutId id="2147488893" r:id="rId10"/>
    <p:sldLayoutId id="2147488894" r:id="rId11"/>
    <p:sldLayoutId id="214748889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jpeg"/><Relationship Id="rId18" Type="http://schemas.openxmlformats.org/officeDocument/2006/relationships/image" Target="../media/image6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image" Target="../media/image47.png"/><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1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jpeg"/><Relationship Id="rId15" Type="http://schemas.openxmlformats.org/officeDocument/2006/relationships/image" Target="../media/image60.jpeg"/><Relationship Id="rId10" Type="http://schemas.openxmlformats.org/officeDocument/2006/relationships/image" Target="../media/image55.png"/><Relationship Id="rId19" Type="http://schemas.openxmlformats.org/officeDocument/2006/relationships/image" Target="../media/image64.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EE1C25"/>
        </a:solidFill>
        <a:effectLst/>
      </p:bgPr>
    </p:bg>
    <p:spTree>
      <p:nvGrpSpPr>
        <p:cNvPr id="1" name=""/>
        <p:cNvGrpSpPr/>
        <p:nvPr/>
      </p:nvGrpSpPr>
      <p:grpSpPr>
        <a:xfrm>
          <a:off x="0" y="0"/>
          <a:ext cx="0" cy="0"/>
          <a:chOff x="0" y="0"/>
          <a:chExt cx="0" cy="0"/>
        </a:xfrm>
      </p:grpSpPr>
      <p:pic>
        <p:nvPicPr>
          <p:cNvPr id="14338" name="Picture 6"/>
          <p:cNvPicPr>
            <a:picLocks noChangeAspect="1" noChangeArrowheads="1"/>
          </p:cNvPicPr>
          <p:nvPr/>
        </p:nvPicPr>
        <p:blipFill>
          <a:blip r:embed="rId3" cstate="print"/>
          <a:srcRect/>
          <a:stretch>
            <a:fillRect/>
          </a:stretch>
        </p:blipFill>
        <p:spPr bwMode="auto">
          <a:xfrm>
            <a:off x="5715000" y="381000"/>
            <a:ext cx="3124200" cy="1100137"/>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114800" y="1752600"/>
            <a:ext cx="2133600" cy="198120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4114800" y="3733800"/>
            <a:ext cx="5029200" cy="3124200"/>
          </a:xfrm>
          <a:prstGeom prst="rect">
            <a:avLst/>
          </a:prstGeom>
          <a:noFill/>
          <a:ln w="9525">
            <a:noFill/>
            <a:miter lim="800000"/>
            <a:headEnd/>
            <a:tailEnd/>
          </a:ln>
        </p:spPr>
      </p:pic>
      <p:pic>
        <p:nvPicPr>
          <p:cNvPr id="1031" name="Picture 7"/>
          <p:cNvPicPr>
            <a:picLocks noChangeAspect="1" noChangeArrowheads="1"/>
          </p:cNvPicPr>
          <p:nvPr/>
        </p:nvPicPr>
        <p:blipFill>
          <a:blip r:embed="rId6" cstate="print"/>
          <a:srcRect/>
          <a:stretch>
            <a:fillRect/>
          </a:stretch>
        </p:blipFill>
        <p:spPr bwMode="auto">
          <a:xfrm>
            <a:off x="0" y="0"/>
            <a:ext cx="2032000" cy="3733800"/>
          </a:xfrm>
          <a:prstGeom prst="rect">
            <a:avLst/>
          </a:prstGeom>
          <a:noFill/>
          <a:ln w="9525">
            <a:noFill/>
            <a:miter lim="800000"/>
            <a:headEnd/>
            <a:tailEnd/>
          </a:ln>
        </p:spPr>
      </p:pic>
      <p:pic>
        <p:nvPicPr>
          <p:cNvPr id="1033" name="Picture 9"/>
          <p:cNvPicPr>
            <a:picLocks noChangeAspect="1" noChangeArrowheads="1"/>
          </p:cNvPicPr>
          <p:nvPr/>
        </p:nvPicPr>
        <p:blipFill>
          <a:blip r:embed="rId7" cstate="print"/>
          <a:srcRect/>
          <a:stretch>
            <a:fillRect/>
          </a:stretch>
        </p:blipFill>
        <p:spPr bwMode="auto">
          <a:xfrm>
            <a:off x="0" y="3733800"/>
            <a:ext cx="4114800" cy="3124200"/>
          </a:xfrm>
          <a:prstGeom prst="rect">
            <a:avLst/>
          </a:prstGeom>
          <a:noFill/>
          <a:ln w="9525">
            <a:noFill/>
            <a:miter lim="800000"/>
            <a:headEnd/>
            <a:tailEnd/>
          </a:ln>
        </p:spPr>
      </p:pic>
      <p:pic>
        <p:nvPicPr>
          <p:cNvPr id="1034" name="Picture 10"/>
          <p:cNvPicPr>
            <a:picLocks noChangeAspect="1" noChangeArrowheads="1"/>
          </p:cNvPicPr>
          <p:nvPr/>
        </p:nvPicPr>
        <p:blipFill>
          <a:blip r:embed="rId8" cstate="print"/>
          <a:srcRect/>
          <a:stretch>
            <a:fillRect/>
          </a:stretch>
        </p:blipFill>
        <p:spPr bwMode="auto">
          <a:xfrm>
            <a:off x="6248401" y="1752600"/>
            <a:ext cx="2895600" cy="1981200"/>
          </a:xfrm>
          <a:prstGeom prst="rect">
            <a:avLst/>
          </a:prstGeom>
          <a:noFill/>
          <a:ln w="9525">
            <a:noFill/>
            <a:miter lim="800000"/>
            <a:headEnd/>
            <a:tailEnd/>
          </a:ln>
        </p:spPr>
      </p:pic>
      <p:pic>
        <p:nvPicPr>
          <p:cNvPr id="1035" name="Picture 11"/>
          <p:cNvPicPr>
            <a:picLocks noChangeAspect="1" noChangeArrowheads="1"/>
          </p:cNvPicPr>
          <p:nvPr/>
        </p:nvPicPr>
        <p:blipFill>
          <a:blip r:embed="rId9" cstate="print"/>
          <a:srcRect/>
          <a:stretch>
            <a:fillRect/>
          </a:stretch>
        </p:blipFill>
        <p:spPr bwMode="auto">
          <a:xfrm>
            <a:off x="2057400" y="0"/>
            <a:ext cx="2057400" cy="3733800"/>
          </a:xfrm>
          <a:prstGeom prst="rect">
            <a:avLst/>
          </a:prstGeom>
          <a:noFill/>
          <a:ln w="9525">
            <a:noFill/>
            <a:miter lim="800000"/>
            <a:headEnd/>
            <a:tailEnd/>
          </a:ln>
        </p:spPr>
      </p:pic>
      <p:sp>
        <p:nvSpPr>
          <p:cNvPr id="14" name="TextBox 13"/>
          <p:cNvSpPr txBox="1"/>
          <p:nvPr/>
        </p:nvSpPr>
        <p:spPr>
          <a:xfrm>
            <a:off x="0" y="1066800"/>
            <a:ext cx="1752146" cy="492443"/>
          </a:xfrm>
          <a:prstGeom prst="rect">
            <a:avLst/>
          </a:prstGeom>
          <a:noFill/>
        </p:spPr>
        <p:txBody>
          <a:bodyPr wrap="square" rtlCol="0">
            <a:spAutoFit/>
          </a:bodyPr>
          <a:lstStyle/>
          <a:p>
            <a:r>
              <a:rPr lang="en-US" sz="1400" dirty="0" smtClean="0">
                <a:solidFill>
                  <a:schemeClr val="bg1"/>
                </a:solidFill>
              </a:rPr>
              <a:t>NALLA CROSSING</a:t>
            </a:r>
            <a:endParaRPr lang="en-US" sz="1200" dirty="0" smtClean="0">
              <a:solidFill>
                <a:schemeClr val="bg1"/>
              </a:solidFill>
            </a:endParaRPr>
          </a:p>
          <a:p>
            <a:r>
              <a:rPr lang="en-US" sz="1200" dirty="0" smtClean="0">
                <a:solidFill>
                  <a:schemeClr val="bg1"/>
                </a:solidFill>
              </a:rPr>
              <a:t>PGCIL PUDUCHERRY</a:t>
            </a:r>
            <a:endParaRPr lang="en-IN" dirty="0">
              <a:solidFill>
                <a:schemeClr val="bg1"/>
              </a:solidFill>
            </a:endParaRPr>
          </a:p>
        </p:txBody>
      </p:sp>
      <p:sp>
        <p:nvSpPr>
          <p:cNvPr id="15" name="TextBox 14"/>
          <p:cNvSpPr txBox="1"/>
          <p:nvPr/>
        </p:nvSpPr>
        <p:spPr>
          <a:xfrm>
            <a:off x="2057400" y="1143000"/>
            <a:ext cx="1676400" cy="307777"/>
          </a:xfrm>
          <a:prstGeom prst="rect">
            <a:avLst/>
          </a:prstGeom>
          <a:noFill/>
        </p:spPr>
        <p:txBody>
          <a:bodyPr wrap="square" rtlCol="0">
            <a:spAutoFit/>
          </a:bodyPr>
          <a:lstStyle/>
          <a:p>
            <a:r>
              <a:rPr lang="en-US" sz="1000" dirty="0" smtClean="0">
                <a:solidFill>
                  <a:schemeClr val="bg1"/>
                </a:solidFill>
              </a:rPr>
              <a:t>RINL</a:t>
            </a:r>
            <a:r>
              <a:rPr lang="en-US" sz="1400" dirty="0" smtClean="0">
                <a:solidFill>
                  <a:schemeClr val="bg1"/>
                </a:solidFill>
              </a:rPr>
              <a:t> </a:t>
            </a:r>
            <a:r>
              <a:rPr lang="en-US" sz="1000" dirty="0" smtClean="0">
                <a:solidFill>
                  <a:schemeClr val="bg1"/>
                </a:solidFill>
              </a:rPr>
              <a:t>VSP VIZAG</a:t>
            </a:r>
            <a:endParaRPr lang="en-IN" dirty="0">
              <a:solidFill>
                <a:schemeClr val="bg1"/>
              </a:solidFill>
            </a:endParaRPr>
          </a:p>
        </p:txBody>
      </p:sp>
      <p:sp>
        <p:nvSpPr>
          <p:cNvPr id="17" name="TextBox 16"/>
          <p:cNvSpPr txBox="1"/>
          <p:nvPr/>
        </p:nvSpPr>
        <p:spPr>
          <a:xfrm>
            <a:off x="990600" y="3810000"/>
            <a:ext cx="2057400" cy="461665"/>
          </a:xfrm>
          <a:prstGeom prst="rect">
            <a:avLst/>
          </a:prstGeom>
          <a:noFill/>
        </p:spPr>
        <p:txBody>
          <a:bodyPr wrap="square" rtlCol="0">
            <a:spAutoFit/>
          </a:bodyPr>
          <a:lstStyle/>
          <a:p>
            <a:r>
              <a:rPr lang="en-US" sz="1200" b="1" dirty="0" smtClean="0"/>
              <a:t>QUALITY CHECKS WIRE DRAWING</a:t>
            </a:r>
            <a:endParaRPr lang="en-IN" sz="1200" b="1" dirty="0"/>
          </a:p>
        </p:txBody>
      </p:sp>
      <p:sp>
        <p:nvSpPr>
          <p:cNvPr id="20" name="TextBox 19"/>
          <p:cNvSpPr txBox="1"/>
          <p:nvPr/>
        </p:nvSpPr>
        <p:spPr>
          <a:xfrm>
            <a:off x="6324600" y="2667000"/>
            <a:ext cx="2819400" cy="261610"/>
          </a:xfrm>
          <a:prstGeom prst="rect">
            <a:avLst/>
          </a:prstGeom>
          <a:noFill/>
        </p:spPr>
        <p:txBody>
          <a:bodyPr wrap="square" rtlCol="0">
            <a:spAutoFit/>
          </a:bodyPr>
          <a:lstStyle/>
          <a:p>
            <a:r>
              <a:rPr lang="en-US" sz="1100" dirty="0" smtClean="0">
                <a:solidFill>
                  <a:schemeClr val="bg1"/>
                </a:solidFill>
              </a:rPr>
              <a:t>BHEL/TNEB ALMATHY 230KV GANTRY</a:t>
            </a:r>
            <a:endParaRPr lang="en-IN" dirty="0">
              <a:solidFill>
                <a:schemeClr val="bg1"/>
              </a:solidFill>
            </a:endParaRPr>
          </a:p>
        </p:txBody>
      </p:sp>
      <p:sp>
        <p:nvSpPr>
          <p:cNvPr id="22" name="TextBox 21"/>
          <p:cNvSpPr txBox="1"/>
          <p:nvPr/>
        </p:nvSpPr>
        <p:spPr>
          <a:xfrm>
            <a:off x="5562600" y="4191000"/>
            <a:ext cx="2374368" cy="430887"/>
          </a:xfrm>
          <a:prstGeom prst="rect">
            <a:avLst/>
          </a:prstGeom>
          <a:noFill/>
        </p:spPr>
        <p:txBody>
          <a:bodyPr wrap="none" rtlCol="0">
            <a:spAutoFit/>
          </a:bodyPr>
          <a:lstStyle/>
          <a:p>
            <a:r>
              <a:rPr lang="en-US" sz="1100" b="1" dirty="0" smtClean="0">
                <a:solidFill>
                  <a:schemeClr val="bg1"/>
                </a:solidFill>
              </a:rPr>
              <a:t>BIMETALLAIC SHIELDED ROOM</a:t>
            </a:r>
          </a:p>
          <a:p>
            <a:r>
              <a:rPr lang="en-US" sz="1100" b="1" dirty="0" smtClean="0">
                <a:solidFill>
                  <a:schemeClr val="bg1"/>
                </a:solidFill>
              </a:rPr>
              <a:t>PD TESTING 410KV</a:t>
            </a:r>
            <a:endParaRPr lang="en-IN" b="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1400" y="2743200"/>
            <a:ext cx="5105400" cy="3200400"/>
          </a:xfrm>
        </p:spPr>
        <p:txBody>
          <a:bodyPr>
            <a:normAutofit/>
          </a:bodyPr>
          <a:lstStyle/>
          <a:p>
            <a:pPr algn="just">
              <a:defRPr/>
            </a:pPr>
            <a:r>
              <a:rPr lang="en-US" sz="1700" dirty="0" smtClean="0">
                <a:solidFill>
                  <a:schemeClr val="bg1">
                    <a:lumMod val="50000"/>
                  </a:schemeClr>
                </a:solidFill>
                <a:latin typeface="Arial" pitchFamily="34" charset="0"/>
                <a:cs typeface="Arial" pitchFamily="34" charset="0"/>
              </a:rPr>
              <a:t>Total Cable Solution</a:t>
            </a:r>
            <a:endParaRPr lang="en-US" sz="1500" dirty="0" smtClean="0">
              <a:solidFill>
                <a:schemeClr val="bg1">
                  <a:lumMod val="50000"/>
                </a:schemeClr>
              </a:solidFill>
              <a:latin typeface="Arial" pitchFamily="34" charset="0"/>
              <a:cs typeface="Arial" pitchFamily="34" charset="0"/>
            </a:endParaRPr>
          </a:p>
          <a:p>
            <a:pPr lvl="1" algn="just">
              <a:defRPr/>
            </a:pPr>
            <a:r>
              <a:rPr lang="en-US" sz="1500" dirty="0" smtClean="0">
                <a:solidFill>
                  <a:schemeClr val="bg1">
                    <a:lumMod val="50000"/>
                  </a:schemeClr>
                </a:solidFill>
                <a:latin typeface="Arial" pitchFamily="34" charset="0"/>
                <a:cs typeface="Arial" pitchFamily="34" charset="0"/>
              </a:rPr>
              <a:t>Design and Supply of EHV Systems</a:t>
            </a:r>
          </a:p>
          <a:p>
            <a:pPr lvl="1" algn="just">
              <a:defRPr/>
            </a:pPr>
            <a:r>
              <a:rPr lang="en-US" sz="1500" dirty="0" smtClean="0">
                <a:solidFill>
                  <a:schemeClr val="bg1">
                    <a:lumMod val="50000"/>
                  </a:schemeClr>
                </a:solidFill>
                <a:latin typeface="Arial" pitchFamily="34" charset="0"/>
                <a:cs typeface="Arial" pitchFamily="34" charset="0"/>
              </a:rPr>
              <a:t>Design, Manufacturing, Testing and Supply of Extra High Voltage XLPE Cables</a:t>
            </a:r>
          </a:p>
          <a:p>
            <a:pPr lvl="1" algn="just">
              <a:defRPr/>
            </a:pPr>
            <a:r>
              <a:rPr lang="en-US" sz="1500" dirty="0" smtClean="0">
                <a:solidFill>
                  <a:schemeClr val="bg1">
                    <a:lumMod val="50000"/>
                  </a:schemeClr>
                </a:solidFill>
                <a:latin typeface="Arial" pitchFamily="34" charset="0"/>
                <a:cs typeface="Arial" pitchFamily="34" charset="0"/>
              </a:rPr>
              <a:t>Supply of Accessories</a:t>
            </a:r>
          </a:p>
          <a:p>
            <a:pPr lvl="1" algn="just">
              <a:defRPr/>
            </a:pPr>
            <a:r>
              <a:rPr lang="en-US" sz="1500" dirty="0" smtClean="0">
                <a:solidFill>
                  <a:schemeClr val="bg1">
                    <a:lumMod val="50000"/>
                  </a:schemeClr>
                </a:solidFill>
                <a:latin typeface="Arial" pitchFamily="34" charset="0"/>
                <a:cs typeface="Arial" pitchFamily="34" charset="0"/>
              </a:rPr>
              <a:t>Installation of Cables and Accessories</a:t>
            </a:r>
          </a:p>
          <a:p>
            <a:pPr lvl="1" algn="just">
              <a:defRPr/>
            </a:pPr>
            <a:r>
              <a:rPr lang="en-US" sz="1500" dirty="0" smtClean="0">
                <a:solidFill>
                  <a:schemeClr val="bg1">
                    <a:lumMod val="50000"/>
                  </a:schemeClr>
                </a:solidFill>
                <a:latin typeface="Arial" pitchFamily="34" charset="0"/>
                <a:cs typeface="Arial" pitchFamily="34" charset="0"/>
              </a:rPr>
              <a:t>Commissioning on Turnkey basis.</a:t>
            </a:r>
          </a:p>
          <a:p>
            <a:pPr>
              <a:buFont typeface="Arial" charset="0"/>
              <a:buNone/>
              <a:defRPr/>
            </a:pPr>
            <a:endParaRPr lang="en-US" sz="1700" dirty="0" smtClean="0">
              <a:solidFill>
                <a:schemeClr val="bg1">
                  <a:lumMod val="50000"/>
                </a:schemeClr>
              </a:solidFill>
              <a:latin typeface="Arial" pitchFamily="34" charset="0"/>
              <a:cs typeface="Arial" pitchFamily="34" charset="0"/>
            </a:endParaRPr>
          </a:p>
          <a:p>
            <a:pPr algn="just">
              <a:defRPr/>
            </a:pPr>
            <a:r>
              <a:rPr lang="en-US" sz="1700" dirty="0" smtClean="0">
                <a:solidFill>
                  <a:schemeClr val="bg1">
                    <a:lumMod val="50000"/>
                  </a:schemeClr>
                </a:solidFill>
                <a:latin typeface="Arial" pitchFamily="34" charset="0"/>
                <a:cs typeface="Arial" pitchFamily="34" charset="0"/>
              </a:rPr>
              <a:t>Max  conductor size :2500 Sq.mm (Segmental)</a:t>
            </a:r>
          </a:p>
          <a:p>
            <a:pPr>
              <a:defRPr/>
            </a:pPr>
            <a:endParaRPr lang="en-US" sz="1700" dirty="0" smtClean="0">
              <a:solidFill>
                <a:schemeClr val="bg1">
                  <a:lumMod val="50000"/>
                </a:schemeClr>
              </a:solidFill>
              <a:latin typeface="Arial" pitchFamily="34" charset="0"/>
              <a:cs typeface="Arial" pitchFamily="34" charset="0"/>
            </a:endParaRPr>
          </a:p>
          <a:p>
            <a:pPr algn="just">
              <a:defRPr/>
            </a:pPr>
            <a:r>
              <a:rPr lang="en-US" sz="1700" dirty="0" smtClean="0">
                <a:solidFill>
                  <a:schemeClr val="bg1">
                    <a:lumMod val="50000"/>
                  </a:schemeClr>
                </a:solidFill>
                <a:latin typeface="Arial" pitchFamily="34" charset="0"/>
                <a:cs typeface="Arial" pitchFamily="34" charset="0"/>
              </a:rPr>
              <a:t>Maximum Voltage Grade : 400 kV</a:t>
            </a:r>
          </a:p>
          <a:p>
            <a:pPr algn="just">
              <a:defRPr/>
            </a:pPr>
            <a:endParaRPr lang="en-US" sz="1700" dirty="0" smtClean="0">
              <a:solidFill>
                <a:schemeClr val="bg1">
                  <a:lumMod val="50000"/>
                </a:schemeClr>
              </a:solidFill>
              <a:latin typeface="Arial" pitchFamily="34" charset="0"/>
              <a:cs typeface="Arial" pitchFamily="34" charset="0"/>
            </a:endParaRPr>
          </a:p>
          <a:p>
            <a:pPr>
              <a:buFont typeface="Arial" charset="0"/>
              <a:buNone/>
              <a:defRPr/>
            </a:pPr>
            <a:endParaRPr lang="en-US" sz="1700" dirty="0" smtClean="0">
              <a:solidFill>
                <a:schemeClr val="bg1">
                  <a:lumMod val="50000"/>
                </a:schemeClr>
              </a:solidFill>
              <a:latin typeface="Arial" pitchFamily="34" charset="0"/>
              <a:cs typeface="Arial" pitchFamily="34" charset="0"/>
            </a:endParaRPr>
          </a:p>
        </p:txBody>
      </p:sp>
      <p:pic>
        <p:nvPicPr>
          <p:cNvPr id="20483" name="Picture 2"/>
          <p:cNvPicPr>
            <a:picLocks noChangeAspect="1" noChangeArrowheads="1"/>
          </p:cNvPicPr>
          <p:nvPr/>
        </p:nvPicPr>
        <p:blipFill>
          <a:blip r:embed="rId2" cstate="print"/>
          <a:srcRect/>
          <a:stretch>
            <a:fillRect/>
          </a:stretch>
        </p:blipFill>
        <p:spPr bwMode="auto">
          <a:xfrm>
            <a:off x="1295400" y="4953000"/>
            <a:ext cx="1981200" cy="1371600"/>
          </a:xfrm>
          <a:prstGeom prst="rect">
            <a:avLst/>
          </a:prstGeom>
          <a:noFill/>
          <a:ln w="9525">
            <a:noFill/>
            <a:miter lim="800000"/>
            <a:headEnd/>
            <a:tailEnd/>
          </a:ln>
        </p:spPr>
      </p:pic>
      <p:sp>
        <p:nvSpPr>
          <p:cNvPr id="20484" name="TextBox 6"/>
          <p:cNvSpPr txBox="1">
            <a:spLocks noChangeArrowheads="1"/>
          </p:cNvSpPr>
          <p:nvPr/>
        </p:nvSpPr>
        <p:spPr bwMode="auto">
          <a:xfrm>
            <a:off x="257175" y="1443038"/>
            <a:ext cx="2619375" cy="523875"/>
          </a:xfrm>
          <a:prstGeom prst="rect">
            <a:avLst/>
          </a:prstGeom>
          <a:noFill/>
          <a:ln w="9525">
            <a:noFill/>
            <a:miter lim="800000"/>
            <a:headEnd/>
            <a:tailEnd/>
          </a:ln>
        </p:spPr>
        <p:txBody>
          <a:bodyPr wrap="none">
            <a:spAutoFit/>
          </a:bodyPr>
          <a:lstStyle/>
          <a:p>
            <a:r>
              <a:rPr lang="en-US" sz="2800" b="1">
                <a:solidFill>
                  <a:srgbClr val="779483"/>
                </a:solidFill>
                <a:cs typeface="Arial" charset="0"/>
              </a:rPr>
              <a:t>EHV Offerings</a:t>
            </a:r>
          </a:p>
        </p:txBody>
      </p:sp>
      <p:pic>
        <p:nvPicPr>
          <p:cNvPr id="20485" name="Picture 10" descr="CCI_0726.JPG"/>
          <p:cNvPicPr>
            <a:picLocks noChangeAspect="1"/>
          </p:cNvPicPr>
          <p:nvPr/>
        </p:nvPicPr>
        <p:blipFill>
          <a:blip r:embed="rId3" cstate="print"/>
          <a:srcRect/>
          <a:stretch>
            <a:fillRect/>
          </a:stretch>
        </p:blipFill>
        <p:spPr bwMode="auto">
          <a:xfrm>
            <a:off x="1295400" y="3560763"/>
            <a:ext cx="1981200" cy="1316037"/>
          </a:xfrm>
          <a:prstGeom prst="rect">
            <a:avLst/>
          </a:prstGeom>
          <a:noFill/>
          <a:ln w="9525">
            <a:noFill/>
            <a:miter lim="800000"/>
            <a:headEnd/>
            <a:tailEnd/>
          </a:ln>
        </p:spPr>
      </p:pic>
      <p:pic>
        <p:nvPicPr>
          <p:cNvPr id="20486" name="Picture 12" descr="DSC_5406.JPG"/>
          <p:cNvPicPr>
            <a:picLocks noChangeAspect="1"/>
          </p:cNvPicPr>
          <p:nvPr/>
        </p:nvPicPr>
        <p:blipFill>
          <a:blip r:embed="rId4" cstate="print"/>
          <a:srcRect/>
          <a:stretch>
            <a:fillRect/>
          </a:stretch>
        </p:blipFill>
        <p:spPr bwMode="auto">
          <a:xfrm>
            <a:off x="1295400" y="2189163"/>
            <a:ext cx="1981200" cy="131603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1400" y="2362200"/>
            <a:ext cx="4800600" cy="3687763"/>
          </a:xfrm>
        </p:spPr>
        <p:txBody>
          <a:bodyPr>
            <a:noAutofit/>
          </a:bodyPr>
          <a:lstStyle/>
          <a:p>
            <a:pPr>
              <a:buFont typeface="Arial" charset="0"/>
              <a:buNone/>
              <a:defRPr/>
            </a:pPr>
            <a:r>
              <a:rPr lang="en-US" sz="1400" b="1" dirty="0" smtClean="0">
                <a:solidFill>
                  <a:schemeClr val="bg1">
                    <a:lumMod val="50000"/>
                  </a:schemeClr>
                </a:solidFill>
                <a:latin typeface="Arial" pitchFamily="34" charset="0"/>
                <a:cs typeface="Arial" pitchFamily="34" charset="0"/>
              </a:rPr>
              <a:t>LV Cables</a:t>
            </a:r>
          </a:p>
          <a:p>
            <a:pPr algn="just">
              <a:defRPr/>
            </a:pPr>
            <a:r>
              <a:rPr lang="en-US" sz="1400" dirty="0" smtClean="0">
                <a:solidFill>
                  <a:schemeClr val="bg1">
                    <a:lumMod val="50000"/>
                  </a:schemeClr>
                </a:solidFill>
                <a:latin typeface="Arial" pitchFamily="34" charset="0"/>
                <a:cs typeface="Arial" pitchFamily="34" charset="0"/>
              </a:rPr>
              <a:t>1.1kV Power &amp; Control Cables with XLPE &amp; PVC Insulation</a:t>
            </a:r>
          </a:p>
          <a:p>
            <a:pPr algn="just">
              <a:defRPr/>
            </a:pPr>
            <a:r>
              <a:rPr lang="en-US" sz="1400" dirty="0" smtClean="0">
                <a:solidFill>
                  <a:schemeClr val="bg1">
                    <a:lumMod val="50000"/>
                  </a:schemeClr>
                </a:solidFill>
                <a:latin typeface="Arial" pitchFamily="34" charset="0"/>
                <a:cs typeface="Arial" pitchFamily="34" charset="0"/>
              </a:rPr>
              <a:t>Conductor Sizes :  1.5 mm</a:t>
            </a:r>
            <a:r>
              <a:rPr lang="en-US" sz="1400" baseline="30000" dirty="0" smtClean="0">
                <a:solidFill>
                  <a:schemeClr val="bg1">
                    <a:lumMod val="50000"/>
                  </a:schemeClr>
                </a:solidFill>
                <a:latin typeface="Arial" pitchFamily="34" charset="0"/>
                <a:cs typeface="Arial" pitchFamily="34" charset="0"/>
              </a:rPr>
              <a:t>2</a:t>
            </a:r>
            <a:r>
              <a:rPr lang="en-US" sz="1400" dirty="0" smtClean="0">
                <a:solidFill>
                  <a:schemeClr val="bg1">
                    <a:lumMod val="50000"/>
                  </a:schemeClr>
                </a:solidFill>
                <a:latin typeface="Arial" pitchFamily="34" charset="0"/>
                <a:cs typeface="Arial" pitchFamily="34" charset="0"/>
              </a:rPr>
              <a:t> to 1000 mm</a:t>
            </a:r>
            <a:r>
              <a:rPr lang="en-US" sz="1400" baseline="30000" dirty="0" smtClean="0">
                <a:solidFill>
                  <a:schemeClr val="bg1">
                    <a:lumMod val="50000"/>
                  </a:schemeClr>
                </a:solidFill>
                <a:latin typeface="Arial" pitchFamily="34" charset="0"/>
                <a:cs typeface="Arial" pitchFamily="34" charset="0"/>
              </a:rPr>
              <a:t>2</a:t>
            </a:r>
            <a:endParaRPr lang="en-US" sz="1400" dirty="0" smtClean="0">
              <a:solidFill>
                <a:schemeClr val="bg1">
                  <a:lumMod val="50000"/>
                </a:schemeClr>
              </a:solidFill>
              <a:latin typeface="Arial" pitchFamily="34" charset="0"/>
              <a:cs typeface="Arial" pitchFamily="34" charset="0"/>
            </a:endParaRPr>
          </a:p>
          <a:p>
            <a:pPr algn="just">
              <a:defRPr/>
            </a:pPr>
            <a:r>
              <a:rPr lang="en-US" sz="1400" dirty="0" smtClean="0">
                <a:solidFill>
                  <a:schemeClr val="bg1">
                    <a:lumMod val="50000"/>
                  </a:schemeClr>
                </a:solidFill>
                <a:latin typeface="Arial" pitchFamily="34" charset="0"/>
                <a:cs typeface="Arial" pitchFamily="34" charset="0"/>
              </a:rPr>
              <a:t>Number of Cores : </a:t>
            </a:r>
          </a:p>
          <a:p>
            <a:pPr lvl="1" algn="just">
              <a:defRPr/>
            </a:pPr>
            <a:r>
              <a:rPr lang="en-US" sz="1400" dirty="0" smtClean="0">
                <a:solidFill>
                  <a:schemeClr val="bg1">
                    <a:lumMod val="50000"/>
                  </a:schemeClr>
                </a:solidFill>
                <a:latin typeface="Arial" pitchFamily="34" charset="0"/>
                <a:cs typeface="Arial" pitchFamily="34" charset="0"/>
              </a:rPr>
              <a:t>Power Cables -1, 2, 3, 3½ &amp; 4 cores </a:t>
            </a:r>
          </a:p>
          <a:p>
            <a:pPr lvl="1" algn="just">
              <a:defRPr/>
            </a:pPr>
            <a:r>
              <a:rPr lang="en-US" sz="1400" dirty="0" smtClean="0">
                <a:solidFill>
                  <a:schemeClr val="bg1">
                    <a:lumMod val="50000"/>
                  </a:schemeClr>
                </a:solidFill>
                <a:latin typeface="Arial" pitchFamily="34" charset="0"/>
                <a:cs typeface="Arial" pitchFamily="34" charset="0"/>
              </a:rPr>
              <a:t>Control Cables – up to 91 cores </a:t>
            </a:r>
          </a:p>
          <a:p>
            <a:pPr lvl="1" algn="just">
              <a:buFont typeface="Arial" charset="0"/>
              <a:buNone/>
              <a:defRPr/>
            </a:pPr>
            <a:endParaRPr lang="en-US" sz="1400" b="1" u="sng" dirty="0" smtClean="0">
              <a:solidFill>
                <a:schemeClr val="bg1">
                  <a:lumMod val="50000"/>
                </a:schemeClr>
              </a:solidFill>
              <a:latin typeface="Arial" pitchFamily="34" charset="0"/>
              <a:cs typeface="Arial" pitchFamily="34" charset="0"/>
            </a:endParaRPr>
          </a:p>
          <a:p>
            <a:pPr>
              <a:buFont typeface="Arial" charset="0"/>
              <a:buNone/>
              <a:defRPr/>
            </a:pPr>
            <a:r>
              <a:rPr lang="en-US" sz="1400" b="1" dirty="0" smtClean="0">
                <a:solidFill>
                  <a:schemeClr val="bg1">
                    <a:lumMod val="50000"/>
                  </a:schemeClr>
                </a:solidFill>
                <a:latin typeface="Arial" pitchFamily="34" charset="0"/>
                <a:cs typeface="Arial" pitchFamily="34" charset="0"/>
              </a:rPr>
              <a:t>MV/HV Cables</a:t>
            </a:r>
          </a:p>
          <a:p>
            <a:pPr algn="just">
              <a:defRPr/>
            </a:pPr>
            <a:r>
              <a:rPr lang="en-US" sz="1400" dirty="0" smtClean="0">
                <a:solidFill>
                  <a:schemeClr val="bg1">
                    <a:lumMod val="50000"/>
                  </a:schemeClr>
                </a:solidFill>
                <a:latin typeface="Arial" pitchFamily="34" charset="0"/>
                <a:cs typeface="Arial" pitchFamily="34" charset="0"/>
              </a:rPr>
              <a:t>3.3 kV to 33 kV Grade XLPE Cables</a:t>
            </a:r>
          </a:p>
          <a:p>
            <a:pPr algn="just">
              <a:defRPr/>
            </a:pPr>
            <a:r>
              <a:rPr lang="en-US" sz="1400" dirty="0" smtClean="0">
                <a:solidFill>
                  <a:schemeClr val="bg1">
                    <a:lumMod val="50000"/>
                  </a:schemeClr>
                </a:solidFill>
                <a:latin typeface="Arial" pitchFamily="34" charset="0"/>
                <a:cs typeface="Arial" pitchFamily="34" charset="0"/>
              </a:rPr>
              <a:t>Dry Cure Process</a:t>
            </a:r>
          </a:p>
          <a:p>
            <a:pPr algn="just">
              <a:defRPr/>
            </a:pPr>
            <a:r>
              <a:rPr lang="en-US" sz="1400" dirty="0" smtClean="0">
                <a:solidFill>
                  <a:schemeClr val="bg1">
                    <a:lumMod val="50000"/>
                  </a:schemeClr>
                </a:solidFill>
                <a:latin typeface="Arial" pitchFamily="34" charset="0"/>
                <a:cs typeface="Arial" pitchFamily="34" charset="0"/>
              </a:rPr>
              <a:t>Conductor sizes: 25 mm</a:t>
            </a:r>
            <a:r>
              <a:rPr lang="en-US" sz="1400" baseline="30000" dirty="0" smtClean="0">
                <a:solidFill>
                  <a:schemeClr val="bg1">
                    <a:lumMod val="50000"/>
                  </a:schemeClr>
                </a:solidFill>
                <a:latin typeface="Arial" pitchFamily="34" charset="0"/>
                <a:cs typeface="Arial" pitchFamily="34" charset="0"/>
              </a:rPr>
              <a:t>2</a:t>
            </a:r>
            <a:r>
              <a:rPr lang="en-US" sz="1400" dirty="0" smtClean="0">
                <a:solidFill>
                  <a:schemeClr val="bg1">
                    <a:lumMod val="50000"/>
                  </a:schemeClr>
                </a:solidFill>
                <a:latin typeface="Arial" pitchFamily="34" charset="0"/>
                <a:cs typeface="Arial" pitchFamily="34" charset="0"/>
              </a:rPr>
              <a:t> to 1000 mm</a:t>
            </a:r>
            <a:r>
              <a:rPr lang="en-US" sz="1400" baseline="30000" dirty="0" smtClean="0">
                <a:solidFill>
                  <a:schemeClr val="bg1">
                    <a:lumMod val="50000"/>
                  </a:schemeClr>
                </a:solidFill>
                <a:latin typeface="Arial" pitchFamily="34" charset="0"/>
                <a:cs typeface="Arial" pitchFamily="34" charset="0"/>
              </a:rPr>
              <a:t>2</a:t>
            </a:r>
            <a:endParaRPr lang="en-US" sz="1400" dirty="0" smtClean="0">
              <a:solidFill>
                <a:schemeClr val="bg1">
                  <a:lumMod val="50000"/>
                </a:schemeClr>
              </a:solidFill>
              <a:latin typeface="Arial" pitchFamily="34" charset="0"/>
              <a:cs typeface="Arial" pitchFamily="34" charset="0"/>
            </a:endParaRPr>
          </a:p>
          <a:p>
            <a:pPr algn="just">
              <a:defRPr/>
            </a:pPr>
            <a:r>
              <a:rPr lang="en-US" sz="1400" dirty="0" smtClean="0">
                <a:solidFill>
                  <a:schemeClr val="bg1">
                    <a:lumMod val="50000"/>
                  </a:schemeClr>
                </a:solidFill>
                <a:latin typeface="Arial" pitchFamily="34" charset="0"/>
                <a:cs typeface="Arial" pitchFamily="34" charset="0"/>
              </a:rPr>
              <a:t>Single Core Cables up to  1000 mm</a:t>
            </a:r>
            <a:r>
              <a:rPr lang="en-US" sz="1400" baseline="30000" dirty="0" smtClean="0">
                <a:solidFill>
                  <a:schemeClr val="bg1">
                    <a:lumMod val="50000"/>
                  </a:schemeClr>
                </a:solidFill>
                <a:latin typeface="Arial" pitchFamily="34" charset="0"/>
                <a:cs typeface="Arial" pitchFamily="34" charset="0"/>
              </a:rPr>
              <a:t>2</a:t>
            </a:r>
            <a:endParaRPr lang="en-US" sz="1400" dirty="0" smtClean="0">
              <a:solidFill>
                <a:schemeClr val="bg1">
                  <a:lumMod val="50000"/>
                </a:schemeClr>
              </a:solidFill>
              <a:latin typeface="Arial" pitchFamily="34" charset="0"/>
              <a:cs typeface="Arial" pitchFamily="34" charset="0"/>
            </a:endParaRPr>
          </a:p>
          <a:p>
            <a:pPr algn="just">
              <a:defRPr/>
            </a:pPr>
            <a:r>
              <a:rPr lang="en-US" sz="1400" dirty="0" smtClean="0">
                <a:solidFill>
                  <a:schemeClr val="bg1">
                    <a:lumMod val="50000"/>
                  </a:schemeClr>
                </a:solidFill>
                <a:latin typeface="Arial" pitchFamily="34" charset="0"/>
                <a:cs typeface="Arial" pitchFamily="34" charset="0"/>
              </a:rPr>
              <a:t>3 Core Cables up to 400 </a:t>
            </a:r>
            <a:r>
              <a:rPr lang="en-US" sz="1400" dirty="0">
                <a:solidFill>
                  <a:schemeClr val="bg1">
                    <a:lumMod val="50000"/>
                  </a:schemeClr>
                </a:solidFill>
                <a:latin typeface="Arial" pitchFamily="34" charset="0"/>
                <a:cs typeface="Arial" pitchFamily="34" charset="0"/>
              </a:rPr>
              <a:t>mm</a:t>
            </a:r>
            <a:r>
              <a:rPr lang="en-US" sz="1400" baseline="30000" dirty="0">
                <a:solidFill>
                  <a:schemeClr val="bg1">
                    <a:lumMod val="50000"/>
                  </a:schemeClr>
                </a:solidFill>
                <a:latin typeface="Arial" pitchFamily="34" charset="0"/>
                <a:cs typeface="Arial" pitchFamily="34" charset="0"/>
              </a:rPr>
              <a:t>2</a:t>
            </a:r>
            <a:endParaRPr lang="en-US" sz="1400" dirty="0" smtClean="0">
              <a:solidFill>
                <a:schemeClr val="bg1">
                  <a:lumMod val="50000"/>
                </a:schemeClr>
              </a:solidFill>
              <a:latin typeface="Arial" pitchFamily="34" charset="0"/>
              <a:cs typeface="Arial" pitchFamily="34" charset="0"/>
            </a:endParaRPr>
          </a:p>
          <a:p>
            <a:pPr>
              <a:defRPr/>
            </a:pPr>
            <a:endParaRPr lang="en-US" sz="1400" dirty="0" smtClean="0">
              <a:solidFill>
                <a:schemeClr val="bg1">
                  <a:lumMod val="50000"/>
                </a:schemeClr>
              </a:solidFill>
              <a:latin typeface="Arial" pitchFamily="34" charset="0"/>
              <a:cs typeface="Arial" pitchFamily="34" charset="0"/>
            </a:endParaRPr>
          </a:p>
          <a:p>
            <a:pPr>
              <a:defRPr/>
            </a:pPr>
            <a:endParaRPr lang="en-US" sz="1400" dirty="0" smtClean="0">
              <a:solidFill>
                <a:schemeClr val="bg1">
                  <a:lumMod val="50000"/>
                </a:schemeClr>
              </a:solidFill>
              <a:latin typeface="Arial" pitchFamily="34" charset="0"/>
              <a:cs typeface="Arial" pitchFamily="34" charset="0"/>
            </a:endParaRPr>
          </a:p>
          <a:p>
            <a:pPr>
              <a:defRPr/>
            </a:pPr>
            <a:endParaRPr lang="en-US" sz="1400" dirty="0" smtClean="0">
              <a:solidFill>
                <a:schemeClr val="bg1">
                  <a:lumMod val="50000"/>
                </a:schemeClr>
              </a:solidFill>
              <a:latin typeface="Arial" pitchFamily="34" charset="0"/>
              <a:cs typeface="Arial" pitchFamily="34" charset="0"/>
            </a:endParaRPr>
          </a:p>
        </p:txBody>
      </p:sp>
      <p:sp>
        <p:nvSpPr>
          <p:cNvPr id="21507" name="TextBox 9"/>
          <p:cNvSpPr txBox="1">
            <a:spLocks noChangeArrowheads="1"/>
          </p:cNvSpPr>
          <p:nvPr/>
        </p:nvSpPr>
        <p:spPr bwMode="auto">
          <a:xfrm>
            <a:off x="257175" y="1443038"/>
            <a:ext cx="3690938" cy="523875"/>
          </a:xfrm>
          <a:prstGeom prst="rect">
            <a:avLst/>
          </a:prstGeom>
          <a:noFill/>
          <a:ln w="9525">
            <a:noFill/>
            <a:miter lim="800000"/>
            <a:headEnd/>
            <a:tailEnd/>
          </a:ln>
        </p:spPr>
        <p:txBody>
          <a:bodyPr wrap="none">
            <a:spAutoFit/>
          </a:bodyPr>
          <a:lstStyle/>
          <a:p>
            <a:r>
              <a:rPr lang="en-US" sz="2800" b="1">
                <a:solidFill>
                  <a:srgbClr val="A58797"/>
                </a:solidFill>
                <a:cs typeface="Arial" charset="0"/>
              </a:rPr>
              <a:t>LV and MV Offerings</a:t>
            </a:r>
          </a:p>
        </p:txBody>
      </p:sp>
      <p:pic>
        <p:nvPicPr>
          <p:cNvPr id="21508" name="Picture 10" descr="DSC_5478.JPG"/>
          <p:cNvPicPr>
            <a:picLocks noChangeAspect="1"/>
          </p:cNvPicPr>
          <p:nvPr/>
        </p:nvPicPr>
        <p:blipFill>
          <a:blip r:embed="rId2" cstate="print"/>
          <a:srcRect/>
          <a:stretch>
            <a:fillRect/>
          </a:stretch>
        </p:blipFill>
        <p:spPr bwMode="auto">
          <a:xfrm>
            <a:off x="1293813" y="2185988"/>
            <a:ext cx="1933575" cy="1282700"/>
          </a:xfrm>
          <a:prstGeom prst="rect">
            <a:avLst/>
          </a:prstGeom>
          <a:noFill/>
          <a:ln w="9525">
            <a:noFill/>
            <a:miter lim="800000"/>
            <a:headEnd/>
            <a:tailEnd/>
          </a:ln>
        </p:spPr>
      </p:pic>
      <p:pic>
        <p:nvPicPr>
          <p:cNvPr id="21509" name="Picture 12" descr="\\Server\e\Carmine\Clients\CCI\Resource Bank\NewsLetter\2012\Page 3 Around your company\CCV Plant pictures\DSC01579.JPG"/>
          <p:cNvPicPr>
            <a:picLocks noChangeAspect="1" noChangeArrowheads="1"/>
          </p:cNvPicPr>
          <p:nvPr/>
        </p:nvPicPr>
        <p:blipFill>
          <a:blip r:embed="rId3" cstate="print"/>
          <a:srcRect/>
          <a:stretch>
            <a:fillRect/>
          </a:stretch>
        </p:blipFill>
        <p:spPr bwMode="auto">
          <a:xfrm>
            <a:off x="1295400" y="3571875"/>
            <a:ext cx="1928813" cy="1279525"/>
          </a:xfrm>
          <a:prstGeom prst="rect">
            <a:avLst/>
          </a:prstGeom>
          <a:noFill/>
          <a:ln w="9525">
            <a:noFill/>
            <a:miter lim="800000"/>
            <a:headEnd/>
            <a:tailEnd/>
          </a:ln>
        </p:spPr>
      </p:pic>
      <p:pic>
        <p:nvPicPr>
          <p:cNvPr id="21510" name="Picture 13" descr="CCI_1326.JPG"/>
          <p:cNvPicPr>
            <a:picLocks noChangeAspect="1"/>
          </p:cNvPicPr>
          <p:nvPr/>
        </p:nvPicPr>
        <p:blipFill>
          <a:blip r:embed="rId4" cstate="print"/>
          <a:srcRect/>
          <a:stretch>
            <a:fillRect/>
          </a:stretch>
        </p:blipFill>
        <p:spPr bwMode="auto">
          <a:xfrm>
            <a:off x="1295400" y="4953000"/>
            <a:ext cx="1933575" cy="12842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3276600" cy="639762"/>
          </a:xfrm>
        </p:spPr>
        <p:txBody>
          <a:bodyPr>
            <a:normAutofit fontScale="90000"/>
          </a:bodyPr>
          <a:lstStyle/>
          <a:p>
            <a:pPr algn="l">
              <a:defRPr/>
            </a:pPr>
            <a:r>
              <a:rPr lang="en-US" sz="3600" dirty="0" smtClean="0">
                <a:solidFill>
                  <a:schemeClr val="bg1"/>
                </a:solidFill>
              </a:rPr>
              <a:t>  </a:t>
            </a:r>
            <a:endParaRPr lang="en-US" sz="3600" dirty="0">
              <a:solidFill>
                <a:schemeClr val="bg1"/>
              </a:solidFill>
            </a:endParaRPr>
          </a:p>
        </p:txBody>
      </p:sp>
      <p:sp>
        <p:nvSpPr>
          <p:cNvPr id="33795" name="TextBox 9"/>
          <p:cNvSpPr txBox="1">
            <a:spLocks noChangeArrowheads="1"/>
          </p:cNvSpPr>
          <p:nvPr/>
        </p:nvSpPr>
        <p:spPr bwMode="auto">
          <a:xfrm>
            <a:off x="2667000" y="2514600"/>
            <a:ext cx="1524000" cy="369888"/>
          </a:xfrm>
          <a:prstGeom prst="rect">
            <a:avLst/>
          </a:prstGeom>
          <a:noFill/>
          <a:ln w="9525">
            <a:noFill/>
            <a:miter lim="800000"/>
            <a:headEnd/>
            <a:tailEnd/>
          </a:ln>
        </p:spPr>
        <p:txBody>
          <a:bodyPr>
            <a:spAutoFit/>
          </a:bodyPr>
          <a:lstStyle/>
          <a:p>
            <a:r>
              <a:rPr lang="en-US" b="1">
                <a:solidFill>
                  <a:schemeClr val="bg1"/>
                </a:solidFill>
              </a:rPr>
              <a:t>Clean Room</a:t>
            </a:r>
          </a:p>
        </p:txBody>
      </p:sp>
      <p:sp>
        <p:nvSpPr>
          <p:cNvPr id="33796" name="TextBox 10"/>
          <p:cNvSpPr txBox="1">
            <a:spLocks noChangeArrowheads="1"/>
          </p:cNvSpPr>
          <p:nvPr/>
        </p:nvSpPr>
        <p:spPr bwMode="auto">
          <a:xfrm>
            <a:off x="7010400" y="2590800"/>
            <a:ext cx="1600200" cy="369888"/>
          </a:xfrm>
          <a:prstGeom prst="rect">
            <a:avLst/>
          </a:prstGeom>
          <a:noFill/>
          <a:ln w="9525">
            <a:noFill/>
            <a:miter lim="800000"/>
            <a:headEnd/>
            <a:tailEnd/>
          </a:ln>
        </p:spPr>
        <p:txBody>
          <a:bodyPr>
            <a:spAutoFit/>
          </a:bodyPr>
          <a:lstStyle/>
          <a:p>
            <a:pPr algn="ctr"/>
            <a:r>
              <a:rPr lang="en-US" b="1">
                <a:solidFill>
                  <a:schemeClr val="bg1"/>
                </a:solidFill>
              </a:rPr>
              <a:t>MDCV Line</a:t>
            </a:r>
          </a:p>
        </p:txBody>
      </p:sp>
      <p:sp>
        <p:nvSpPr>
          <p:cNvPr id="14" name="TextBox 13"/>
          <p:cNvSpPr txBox="1"/>
          <p:nvPr/>
        </p:nvSpPr>
        <p:spPr>
          <a:xfrm>
            <a:off x="257175" y="1444625"/>
            <a:ext cx="2741613" cy="523875"/>
          </a:xfrm>
          <a:prstGeom prst="rect">
            <a:avLst/>
          </a:prstGeom>
          <a:noFill/>
        </p:spPr>
        <p:txBody>
          <a:bodyPr wrap="none">
            <a:spAutoFit/>
          </a:bodyPr>
          <a:lstStyle/>
          <a:p>
            <a:pPr>
              <a:defRPr/>
            </a:pPr>
            <a:r>
              <a:rPr lang="en-US" sz="2800" b="1" dirty="0">
                <a:solidFill>
                  <a:schemeClr val="bg1">
                    <a:lumMod val="50000"/>
                  </a:schemeClr>
                </a:solidFill>
                <a:latin typeface="Arial" pitchFamily="34" charset="0"/>
                <a:cs typeface="Arial" pitchFamily="34" charset="0"/>
              </a:rPr>
              <a:t>MDCV Process</a:t>
            </a:r>
          </a:p>
        </p:txBody>
      </p:sp>
      <p:pic>
        <p:nvPicPr>
          <p:cNvPr id="33798" name="Picture 14" descr="CCI_0487.JPG"/>
          <p:cNvPicPr>
            <a:picLocks noChangeAspect="1"/>
          </p:cNvPicPr>
          <p:nvPr/>
        </p:nvPicPr>
        <p:blipFill>
          <a:blip r:embed="rId2" cstate="print"/>
          <a:srcRect/>
          <a:stretch>
            <a:fillRect/>
          </a:stretch>
        </p:blipFill>
        <p:spPr bwMode="auto">
          <a:xfrm>
            <a:off x="457200" y="3127375"/>
            <a:ext cx="4014788" cy="2665413"/>
          </a:xfrm>
          <a:prstGeom prst="rect">
            <a:avLst/>
          </a:prstGeom>
          <a:noFill/>
          <a:ln w="9525">
            <a:noFill/>
            <a:miter lim="800000"/>
            <a:headEnd/>
            <a:tailEnd/>
          </a:ln>
        </p:spPr>
      </p:pic>
      <p:pic>
        <p:nvPicPr>
          <p:cNvPr id="33799" name="Picture 16" descr="CCI_0584.JPG"/>
          <p:cNvPicPr>
            <a:picLocks noChangeAspect="1"/>
          </p:cNvPicPr>
          <p:nvPr/>
        </p:nvPicPr>
        <p:blipFill>
          <a:blip r:embed="rId3" cstate="print"/>
          <a:srcRect/>
          <a:stretch>
            <a:fillRect/>
          </a:stretch>
        </p:blipFill>
        <p:spPr bwMode="auto">
          <a:xfrm>
            <a:off x="4727575" y="3127375"/>
            <a:ext cx="4014788" cy="26654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8"/>
          <p:cNvSpPr txBox="1">
            <a:spLocks noChangeArrowheads="1"/>
          </p:cNvSpPr>
          <p:nvPr/>
        </p:nvSpPr>
        <p:spPr bwMode="auto">
          <a:xfrm>
            <a:off x="609600" y="2449513"/>
            <a:ext cx="3646488" cy="369887"/>
          </a:xfrm>
          <a:prstGeom prst="rect">
            <a:avLst/>
          </a:prstGeom>
          <a:noFill/>
          <a:ln w="9525">
            <a:noFill/>
            <a:miter lim="800000"/>
            <a:headEnd/>
            <a:tailEnd/>
          </a:ln>
        </p:spPr>
        <p:txBody>
          <a:bodyPr>
            <a:spAutoFit/>
          </a:bodyPr>
          <a:lstStyle/>
          <a:p>
            <a:pPr algn="ctr"/>
            <a:r>
              <a:rPr lang="en-US" b="1">
                <a:solidFill>
                  <a:srgbClr val="9E8F6F"/>
                </a:solidFill>
                <a:cs typeface="Arial" charset="0"/>
              </a:rPr>
              <a:t>Aluminium Sheathing  Line</a:t>
            </a:r>
          </a:p>
        </p:txBody>
      </p:sp>
      <p:sp>
        <p:nvSpPr>
          <p:cNvPr id="34819" name="TextBox 7"/>
          <p:cNvSpPr txBox="1">
            <a:spLocks noChangeArrowheads="1"/>
          </p:cNvSpPr>
          <p:nvPr/>
        </p:nvSpPr>
        <p:spPr bwMode="auto">
          <a:xfrm>
            <a:off x="257175" y="1444625"/>
            <a:ext cx="3979863" cy="523875"/>
          </a:xfrm>
          <a:prstGeom prst="rect">
            <a:avLst/>
          </a:prstGeom>
          <a:noFill/>
          <a:ln w="9525">
            <a:noFill/>
            <a:miter lim="800000"/>
            <a:headEnd/>
            <a:tailEnd/>
          </a:ln>
        </p:spPr>
        <p:txBody>
          <a:bodyPr wrap="none">
            <a:spAutoFit/>
          </a:bodyPr>
          <a:lstStyle/>
          <a:p>
            <a:r>
              <a:rPr lang="en-US" sz="2800" b="1">
                <a:solidFill>
                  <a:srgbClr val="779483"/>
                </a:solidFill>
                <a:cs typeface="Arial" charset="0"/>
              </a:rPr>
              <a:t>Metal Sheathing Lines</a:t>
            </a:r>
          </a:p>
        </p:txBody>
      </p:sp>
      <p:pic>
        <p:nvPicPr>
          <p:cNvPr id="34820" name="Picture 10" descr="CCI_0806.JPG"/>
          <p:cNvPicPr>
            <a:picLocks noChangeAspect="1"/>
          </p:cNvPicPr>
          <p:nvPr/>
        </p:nvPicPr>
        <p:blipFill>
          <a:blip r:embed="rId2" cstate="print"/>
          <a:srcRect/>
          <a:stretch>
            <a:fillRect/>
          </a:stretch>
        </p:blipFill>
        <p:spPr bwMode="auto">
          <a:xfrm>
            <a:off x="457200" y="3124200"/>
            <a:ext cx="4014788" cy="2667000"/>
          </a:xfrm>
          <a:prstGeom prst="rect">
            <a:avLst/>
          </a:prstGeom>
          <a:noFill/>
          <a:ln w="9525">
            <a:noFill/>
            <a:miter lim="800000"/>
            <a:headEnd/>
            <a:tailEnd/>
          </a:ln>
        </p:spPr>
      </p:pic>
      <p:sp>
        <p:nvSpPr>
          <p:cNvPr id="34821" name="TextBox 11"/>
          <p:cNvSpPr txBox="1">
            <a:spLocks noChangeArrowheads="1"/>
          </p:cNvSpPr>
          <p:nvPr/>
        </p:nvSpPr>
        <p:spPr bwMode="auto">
          <a:xfrm>
            <a:off x="4876800" y="2438400"/>
            <a:ext cx="3646488" cy="369888"/>
          </a:xfrm>
          <a:prstGeom prst="rect">
            <a:avLst/>
          </a:prstGeom>
          <a:noFill/>
          <a:ln w="9525">
            <a:noFill/>
            <a:miter lim="800000"/>
            <a:headEnd/>
            <a:tailEnd/>
          </a:ln>
        </p:spPr>
        <p:txBody>
          <a:bodyPr>
            <a:spAutoFit/>
          </a:bodyPr>
          <a:lstStyle/>
          <a:p>
            <a:pPr algn="ctr"/>
            <a:r>
              <a:rPr lang="en-US" b="1">
                <a:solidFill>
                  <a:srgbClr val="9E8F6F"/>
                </a:solidFill>
                <a:cs typeface="Arial" charset="0"/>
              </a:rPr>
              <a:t>Lead Sheathing  Line</a:t>
            </a:r>
          </a:p>
        </p:txBody>
      </p:sp>
      <p:pic>
        <p:nvPicPr>
          <p:cNvPr id="34822" name="Picture 12" descr="CCI_1470.JPG"/>
          <p:cNvPicPr>
            <a:picLocks noChangeAspect="1"/>
          </p:cNvPicPr>
          <p:nvPr/>
        </p:nvPicPr>
        <p:blipFill>
          <a:blip r:embed="rId3" cstate="print"/>
          <a:srcRect/>
          <a:stretch>
            <a:fillRect/>
          </a:stretch>
        </p:blipFill>
        <p:spPr bwMode="auto">
          <a:xfrm>
            <a:off x="4724400" y="3124200"/>
            <a:ext cx="4038600" cy="26828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0" y="2057400"/>
            <a:ext cx="6248400" cy="4495800"/>
          </a:xfrm>
        </p:spPr>
        <p:txBody>
          <a:bodyPr>
            <a:noAutofit/>
          </a:bodyPr>
          <a:lstStyle/>
          <a:p>
            <a:pPr marL="265176" indent="-265176" algn="just">
              <a:buFont typeface="Wingdings 2"/>
              <a:buChar char=""/>
              <a:defRPr/>
            </a:pPr>
            <a:r>
              <a:rPr lang="en-US" sz="1800" dirty="0" smtClean="0">
                <a:solidFill>
                  <a:schemeClr val="bg1">
                    <a:lumMod val="50000"/>
                  </a:schemeClr>
                </a:solidFill>
                <a:latin typeface="Arial" pitchFamily="34" charset="0"/>
                <a:cs typeface="Arial" pitchFamily="34" charset="0"/>
              </a:rPr>
              <a:t>Testing facilities are available for all tests - Raw Materials  testing as well as Finished Cables Testing as per  National &amp; International Standards</a:t>
            </a:r>
            <a:endParaRPr lang="en-US" sz="1800" i="1" dirty="0" smtClean="0">
              <a:solidFill>
                <a:schemeClr val="bg1">
                  <a:lumMod val="50000"/>
                </a:schemeClr>
              </a:solidFill>
              <a:latin typeface="Arial" pitchFamily="34" charset="0"/>
              <a:cs typeface="Arial" pitchFamily="34" charset="0"/>
            </a:endParaRPr>
          </a:p>
          <a:p>
            <a:pPr marL="265176" indent="-265176" algn="just">
              <a:spcBef>
                <a:spcPts val="600"/>
              </a:spcBef>
              <a:buFont typeface="Wingdings 2"/>
              <a:buChar char=""/>
              <a:defRPr/>
            </a:pPr>
            <a:r>
              <a:rPr lang="en-GB" sz="1800" dirty="0" smtClean="0">
                <a:solidFill>
                  <a:schemeClr val="bg1">
                    <a:lumMod val="50000"/>
                  </a:schemeClr>
                </a:solidFill>
                <a:latin typeface="Arial" pitchFamily="34" charset="0"/>
                <a:cs typeface="Arial" pitchFamily="34" charset="0"/>
              </a:rPr>
              <a:t>High Voltage and Partial Discharge Equipment</a:t>
            </a:r>
          </a:p>
          <a:p>
            <a:pPr marL="665226" lvl="1" indent="-265176" algn="just">
              <a:spcBef>
                <a:spcPts val="600"/>
              </a:spcBef>
              <a:buFont typeface="Wingdings 2"/>
              <a:buChar char=""/>
              <a:defRPr/>
            </a:pPr>
            <a:r>
              <a:rPr lang="en-GB" sz="1400" dirty="0" smtClean="0">
                <a:solidFill>
                  <a:schemeClr val="bg1">
                    <a:lumMod val="50000"/>
                  </a:schemeClr>
                </a:solidFill>
                <a:latin typeface="Arial" pitchFamily="34" charset="0"/>
                <a:cs typeface="Arial" pitchFamily="34" charset="0"/>
              </a:rPr>
              <a:t>400kV Series Resonant Test system</a:t>
            </a:r>
          </a:p>
          <a:p>
            <a:pPr marL="665226" lvl="1" indent="-265176" algn="just">
              <a:spcBef>
                <a:spcPts val="600"/>
              </a:spcBef>
              <a:buFont typeface="Wingdings 2"/>
              <a:buChar char=""/>
              <a:defRPr/>
            </a:pPr>
            <a:r>
              <a:rPr lang="en-GB" sz="1400" dirty="0" smtClean="0">
                <a:solidFill>
                  <a:schemeClr val="bg1">
                    <a:lumMod val="50000"/>
                  </a:schemeClr>
                </a:solidFill>
                <a:latin typeface="Arial" pitchFamily="34" charset="0"/>
                <a:cs typeface="Arial" pitchFamily="34" charset="0"/>
              </a:rPr>
              <a:t>Double wall shielded room imported from USA.                      </a:t>
            </a:r>
          </a:p>
          <a:p>
            <a:pPr marL="265176" indent="-265176" algn="just">
              <a:buFont typeface="Wingdings 2"/>
              <a:buChar char=""/>
              <a:defRPr/>
            </a:pPr>
            <a:r>
              <a:rPr lang="en-GB" sz="1800" dirty="0" smtClean="0">
                <a:solidFill>
                  <a:schemeClr val="bg1">
                    <a:lumMod val="50000"/>
                  </a:schemeClr>
                </a:solidFill>
                <a:latin typeface="Arial" pitchFamily="34" charset="0"/>
                <a:cs typeface="Arial" pitchFamily="34" charset="0"/>
              </a:rPr>
              <a:t>Impulse Equipment </a:t>
            </a:r>
          </a:p>
          <a:p>
            <a:pPr marL="665226" lvl="1" indent="-265176" algn="just">
              <a:buFont typeface="Wingdings 2"/>
              <a:buChar char=""/>
              <a:defRPr/>
            </a:pPr>
            <a:r>
              <a:rPr lang="en-GB" sz="1400" dirty="0" smtClean="0">
                <a:solidFill>
                  <a:schemeClr val="bg1">
                    <a:lumMod val="50000"/>
                  </a:schemeClr>
                </a:solidFill>
                <a:latin typeface="Arial" pitchFamily="34" charset="0"/>
                <a:cs typeface="Arial" pitchFamily="34" charset="0"/>
              </a:rPr>
              <a:t>2500 kV Impulse Generator Suitable for Lighting Impulses 1.2/50 Micro Seconds</a:t>
            </a:r>
            <a:endParaRPr lang="en-US" sz="1400" i="1" dirty="0" smtClean="0">
              <a:solidFill>
                <a:schemeClr val="bg1">
                  <a:lumMod val="50000"/>
                </a:schemeClr>
              </a:solidFill>
              <a:latin typeface="Arial" pitchFamily="34" charset="0"/>
              <a:cs typeface="Arial" pitchFamily="34" charset="0"/>
            </a:endParaRPr>
          </a:p>
          <a:p>
            <a:pPr marL="265176" indent="-265176">
              <a:buFont typeface="Wingdings 2"/>
              <a:buChar char=""/>
              <a:defRPr/>
            </a:pPr>
            <a:r>
              <a:rPr lang="en-GB" sz="1800" dirty="0" smtClean="0">
                <a:solidFill>
                  <a:schemeClr val="bg1">
                    <a:lumMod val="50000"/>
                  </a:schemeClr>
                </a:solidFill>
                <a:latin typeface="Arial" pitchFamily="34" charset="0"/>
                <a:cs typeface="Arial" pitchFamily="34" charset="0"/>
              </a:rPr>
              <a:t>Heat Cycle Equipment  </a:t>
            </a:r>
          </a:p>
          <a:p>
            <a:pPr marL="665226" lvl="1" indent="-265176">
              <a:buFont typeface="Wingdings 2"/>
              <a:buChar char=""/>
              <a:defRPr/>
            </a:pPr>
            <a:r>
              <a:rPr lang="en-GB" sz="1400" dirty="0" smtClean="0">
                <a:solidFill>
                  <a:schemeClr val="bg1">
                    <a:lumMod val="50000"/>
                  </a:schemeClr>
                </a:solidFill>
                <a:latin typeface="Arial" pitchFamily="34" charset="0"/>
                <a:cs typeface="Arial" pitchFamily="34" charset="0"/>
              </a:rPr>
              <a:t>30 V, 4000 amps, 120 KVA, Current  Transformer</a:t>
            </a:r>
          </a:p>
          <a:p>
            <a:pPr marL="665226" lvl="1" indent="-265176">
              <a:buFont typeface="Wingdings 2"/>
              <a:buChar char=""/>
              <a:defRPr/>
            </a:pPr>
            <a:r>
              <a:rPr lang="en-GB" sz="1400" dirty="0" smtClean="0">
                <a:solidFill>
                  <a:schemeClr val="bg1">
                    <a:lumMod val="50000"/>
                  </a:schemeClr>
                </a:solidFill>
                <a:latin typeface="Arial" pitchFamily="34" charset="0"/>
                <a:cs typeface="Arial" pitchFamily="34" charset="0"/>
              </a:rPr>
              <a:t>Can perform Heat Cycle test as per IEC 60840 &amp; IEC 62067 in combination with High   Voltage set</a:t>
            </a:r>
            <a:endParaRPr lang="en-US" sz="1400" i="1" dirty="0" smtClean="0">
              <a:solidFill>
                <a:schemeClr val="bg1">
                  <a:lumMod val="50000"/>
                </a:schemeClr>
              </a:solidFill>
              <a:latin typeface="Arial" pitchFamily="34" charset="0"/>
              <a:cs typeface="Arial" pitchFamily="34" charset="0"/>
            </a:endParaRPr>
          </a:p>
          <a:p>
            <a:pPr marL="265176" indent="-265176" algn="just">
              <a:buFont typeface="Wingdings 2"/>
              <a:buChar char=""/>
              <a:defRPr/>
            </a:pPr>
            <a:r>
              <a:rPr lang="en-GB" sz="1800" dirty="0" smtClean="0">
                <a:solidFill>
                  <a:schemeClr val="bg1">
                    <a:lumMod val="50000"/>
                  </a:schemeClr>
                </a:solidFill>
                <a:latin typeface="Arial" pitchFamily="34" charset="0"/>
                <a:cs typeface="Arial" pitchFamily="34" charset="0"/>
              </a:rPr>
              <a:t>DC High Voltage Equipment</a:t>
            </a:r>
          </a:p>
          <a:p>
            <a:pPr marL="665226" lvl="1" indent="-265176" algn="just">
              <a:buFont typeface="Wingdings 2"/>
              <a:buChar char=""/>
              <a:defRPr/>
            </a:pPr>
            <a:r>
              <a:rPr lang="en-GB" sz="1400" dirty="0" smtClean="0">
                <a:solidFill>
                  <a:schemeClr val="bg1">
                    <a:lumMod val="50000"/>
                  </a:schemeClr>
                </a:solidFill>
                <a:latin typeface="Arial" pitchFamily="34" charset="0"/>
                <a:cs typeface="Arial" pitchFamily="34" charset="0"/>
              </a:rPr>
              <a:t>400 kV DC Generator  Suitable for after installation tests on cables up to 220 kV</a:t>
            </a:r>
            <a:endParaRPr lang="en-US" sz="1600" dirty="0">
              <a:solidFill>
                <a:schemeClr val="bg1">
                  <a:lumMod val="50000"/>
                </a:schemeClr>
              </a:solidFill>
              <a:latin typeface="Arial" pitchFamily="34" charset="0"/>
              <a:cs typeface="Arial" pitchFamily="34" charset="0"/>
            </a:endParaRPr>
          </a:p>
        </p:txBody>
      </p:sp>
      <p:sp>
        <p:nvSpPr>
          <p:cNvPr id="35843" name="TextBox 6"/>
          <p:cNvSpPr txBox="1">
            <a:spLocks noChangeArrowheads="1"/>
          </p:cNvSpPr>
          <p:nvPr/>
        </p:nvSpPr>
        <p:spPr bwMode="auto">
          <a:xfrm>
            <a:off x="257175" y="1444625"/>
            <a:ext cx="3911600" cy="523875"/>
          </a:xfrm>
          <a:prstGeom prst="rect">
            <a:avLst/>
          </a:prstGeom>
          <a:noFill/>
          <a:ln w="9525">
            <a:noFill/>
            <a:miter lim="800000"/>
            <a:headEnd/>
            <a:tailEnd/>
          </a:ln>
        </p:spPr>
        <p:txBody>
          <a:bodyPr wrap="none">
            <a:spAutoFit/>
          </a:bodyPr>
          <a:lstStyle/>
          <a:p>
            <a:r>
              <a:rPr lang="en-US" sz="2800" b="1">
                <a:solidFill>
                  <a:srgbClr val="B08778"/>
                </a:solidFill>
                <a:cs typeface="Arial" charset="0"/>
              </a:rPr>
              <a:t>EHV Testing Facilities</a:t>
            </a:r>
          </a:p>
        </p:txBody>
      </p:sp>
      <p:pic>
        <p:nvPicPr>
          <p:cNvPr id="35844" name="Picture 9" descr="CCI_0592.JPG"/>
          <p:cNvPicPr>
            <a:picLocks noChangeAspect="1"/>
          </p:cNvPicPr>
          <p:nvPr/>
        </p:nvPicPr>
        <p:blipFill>
          <a:blip r:embed="rId2" cstate="print"/>
          <a:srcRect/>
          <a:stretch>
            <a:fillRect/>
          </a:stretch>
        </p:blipFill>
        <p:spPr bwMode="auto">
          <a:xfrm>
            <a:off x="381000" y="2057400"/>
            <a:ext cx="2047875" cy="1360488"/>
          </a:xfrm>
          <a:prstGeom prst="rect">
            <a:avLst/>
          </a:prstGeom>
          <a:noFill/>
          <a:ln w="9525">
            <a:noFill/>
            <a:miter lim="800000"/>
            <a:headEnd/>
            <a:tailEnd/>
          </a:ln>
        </p:spPr>
      </p:pic>
      <p:pic>
        <p:nvPicPr>
          <p:cNvPr id="35845" name="Picture 13" descr="CCI_1559.JPG"/>
          <p:cNvPicPr>
            <a:picLocks noChangeAspect="1"/>
          </p:cNvPicPr>
          <p:nvPr/>
        </p:nvPicPr>
        <p:blipFill>
          <a:blip r:embed="rId3" cstate="print"/>
          <a:srcRect/>
          <a:stretch>
            <a:fillRect/>
          </a:stretch>
        </p:blipFill>
        <p:spPr bwMode="auto">
          <a:xfrm>
            <a:off x="457200" y="3657600"/>
            <a:ext cx="1905000" cy="28686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1"/>
          <p:cNvSpPr txBox="1">
            <a:spLocks noChangeArrowheads="1"/>
          </p:cNvSpPr>
          <p:nvPr/>
        </p:nvSpPr>
        <p:spPr bwMode="auto">
          <a:xfrm>
            <a:off x="3429000" y="2451100"/>
            <a:ext cx="5214938" cy="3492500"/>
          </a:xfrm>
          <a:prstGeom prst="rect">
            <a:avLst/>
          </a:prstGeom>
          <a:noFill/>
          <a:ln w="9525">
            <a:noFill/>
            <a:miter lim="800000"/>
            <a:headEnd/>
            <a:tailEnd/>
          </a:ln>
        </p:spPr>
        <p:txBody>
          <a:bodyPr>
            <a:spAutoFit/>
          </a:bodyPr>
          <a:lstStyle/>
          <a:p>
            <a:pPr>
              <a:buFont typeface="Arial" charset="0"/>
              <a:buChar char="•"/>
              <a:defRPr/>
            </a:pPr>
            <a:r>
              <a:rPr lang="en-US" sz="1700" dirty="0">
                <a:solidFill>
                  <a:schemeClr val="bg1">
                    <a:lumMod val="50000"/>
                  </a:schemeClr>
                </a:solidFill>
                <a:latin typeface="Arial" pitchFamily="34" charset="0"/>
                <a:cs typeface="Arial" pitchFamily="34" charset="0"/>
              </a:rPr>
              <a:t> Toxicity index equipment</a:t>
            </a:r>
          </a:p>
          <a:p>
            <a:pPr>
              <a:buFont typeface="Arial" charset="0"/>
              <a:buChar char="•"/>
              <a:defRPr/>
            </a:pPr>
            <a:endParaRPr lang="en-US" sz="1700" dirty="0">
              <a:solidFill>
                <a:schemeClr val="bg1">
                  <a:lumMod val="50000"/>
                </a:schemeClr>
              </a:solidFill>
              <a:latin typeface="Arial" pitchFamily="34" charset="0"/>
              <a:cs typeface="Arial" pitchFamily="34" charset="0"/>
            </a:endParaRPr>
          </a:p>
          <a:p>
            <a:pPr>
              <a:buFont typeface="Arial" charset="0"/>
              <a:buChar char="•"/>
              <a:defRPr/>
            </a:pPr>
            <a:r>
              <a:rPr lang="en-US" sz="1700" dirty="0">
                <a:solidFill>
                  <a:schemeClr val="bg1">
                    <a:lumMod val="50000"/>
                  </a:schemeClr>
                </a:solidFill>
                <a:latin typeface="Arial" pitchFamily="34" charset="0"/>
                <a:cs typeface="Arial" pitchFamily="34" charset="0"/>
              </a:rPr>
              <a:t> Digital infrared spectrophotometer</a:t>
            </a:r>
          </a:p>
          <a:p>
            <a:pPr>
              <a:buFont typeface="Arial" charset="0"/>
              <a:buChar char="•"/>
              <a:defRPr/>
            </a:pPr>
            <a:endParaRPr lang="en-US" sz="1700" dirty="0">
              <a:solidFill>
                <a:schemeClr val="bg1">
                  <a:lumMod val="50000"/>
                </a:schemeClr>
              </a:solidFill>
              <a:latin typeface="Arial" pitchFamily="34" charset="0"/>
              <a:cs typeface="Arial" pitchFamily="34" charset="0"/>
            </a:endParaRPr>
          </a:p>
          <a:p>
            <a:pPr>
              <a:buFont typeface="Arial" charset="0"/>
              <a:buChar char="•"/>
              <a:defRPr/>
            </a:pPr>
            <a:r>
              <a:rPr lang="en-US" sz="1700" dirty="0">
                <a:solidFill>
                  <a:schemeClr val="bg1">
                    <a:lumMod val="50000"/>
                  </a:schemeClr>
                </a:solidFill>
                <a:latin typeface="Arial" pitchFamily="34" charset="0"/>
                <a:cs typeface="Arial" pitchFamily="34" charset="0"/>
              </a:rPr>
              <a:t> Gas chromatograph</a:t>
            </a:r>
          </a:p>
          <a:p>
            <a:pPr>
              <a:buFont typeface="Arial" charset="0"/>
              <a:buChar char="•"/>
              <a:defRPr/>
            </a:pPr>
            <a:endParaRPr lang="en-US" sz="1700" dirty="0">
              <a:solidFill>
                <a:schemeClr val="bg1">
                  <a:lumMod val="50000"/>
                </a:schemeClr>
              </a:solidFill>
              <a:latin typeface="Arial" pitchFamily="34" charset="0"/>
              <a:cs typeface="Arial" pitchFamily="34" charset="0"/>
            </a:endParaRPr>
          </a:p>
          <a:p>
            <a:pPr>
              <a:buFont typeface="Arial" charset="0"/>
              <a:buChar char="•"/>
              <a:defRPr/>
            </a:pPr>
            <a:r>
              <a:rPr lang="en-US" sz="1700" dirty="0">
                <a:solidFill>
                  <a:schemeClr val="bg1">
                    <a:lumMod val="50000"/>
                  </a:schemeClr>
                </a:solidFill>
                <a:latin typeface="Arial" pitchFamily="34" charset="0"/>
                <a:cs typeface="Arial" pitchFamily="34" charset="0"/>
              </a:rPr>
              <a:t> Differential scanning calorimeter</a:t>
            </a:r>
          </a:p>
          <a:p>
            <a:pPr>
              <a:buFont typeface="Arial" charset="0"/>
              <a:buChar char="•"/>
              <a:defRPr/>
            </a:pPr>
            <a:endParaRPr lang="en-US" sz="1700" dirty="0">
              <a:solidFill>
                <a:schemeClr val="bg1">
                  <a:lumMod val="50000"/>
                </a:schemeClr>
              </a:solidFill>
              <a:latin typeface="Arial" pitchFamily="34" charset="0"/>
              <a:cs typeface="Arial" pitchFamily="34" charset="0"/>
            </a:endParaRPr>
          </a:p>
          <a:p>
            <a:pPr>
              <a:buFont typeface="Arial" charset="0"/>
              <a:buChar char="•"/>
              <a:defRPr/>
            </a:pPr>
            <a:r>
              <a:rPr lang="en-US" sz="1700" dirty="0">
                <a:solidFill>
                  <a:schemeClr val="bg1">
                    <a:lumMod val="50000"/>
                  </a:schemeClr>
                </a:solidFill>
                <a:latin typeface="Arial" pitchFamily="34" charset="0"/>
                <a:cs typeface="Arial" pitchFamily="34" charset="0"/>
              </a:rPr>
              <a:t> Thermo Gravimetric Analyzers</a:t>
            </a:r>
          </a:p>
          <a:p>
            <a:pPr>
              <a:buFont typeface="Arial" charset="0"/>
              <a:buChar char="•"/>
              <a:defRPr/>
            </a:pPr>
            <a:endParaRPr lang="en-US" sz="1700" dirty="0">
              <a:solidFill>
                <a:schemeClr val="bg1">
                  <a:lumMod val="50000"/>
                </a:schemeClr>
              </a:solidFill>
              <a:latin typeface="Arial" pitchFamily="34" charset="0"/>
              <a:cs typeface="Arial" pitchFamily="34" charset="0"/>
            </a:endParaRPr>
          </a:p>
          <a:p>
            <a:pPr>
              <a:buFont typeface="Arial" charset="0"/>
              <a:buChar char="•"/>
              <a:defRPr/>
            </a:pPr>
            <a:r>
              <a:rPr lang="en-US" sz="1700" dirty="0">
                <a:solidFill>
                  <a:schemeClr val="bg1">
                    <a:lumMod val="50000"/>
                  </a:schemeClr>
                </a:solidFill>
                <a:latin typeface="Arial" pitchFamily="34" charset="0"/>
                <a:cs typeface="Arial" pitchFamily="34" charset="0"/>
              </a:rPr>
              <a:t> Karl Fischer Coulometer</a:t>
            </a:r>
          </a:p>
          <a:p>
            <a:pPr>
              <a:buFont typeface="Arial" charset="0"/>
              <a:buChar char="•"/>
              <a:defRPr/>
            </a:pPr>
            <a:endParaRPr lang="en-US" sz="1700" dirty="0">
              <a:solidFill>
                <a:schemeClr val="bg1">
                  <a:lumMod val="50000"/>
                </a:schemeClr>
              </a:solidFill>
              <a:latin typeface="Arial" pitchFamily="34" charset="0"/>
              <a:cs typeface="Arial" pitchFamily="34" charset="0"/>
            </a:endParaRPr>
          </a:p>
          <a:p>
            <a:pPr>
              <a:buFont typeface="Arial" charset="0"/>
              <a:buChar char="•"/>
              <a:defRPr/>
            </a:pPr>
            <a:r>
              <a:rPr lang="en-US" sz="1700" dirty="0">
                <a:solidFill>
                  <a:schemeClr val="bg1">
                    <a:lumMod val="50000"/>
                  </a:schemeClr>
                </a:solidFill>
                <a:latin typeface="Arial" pitchFamily="34" charset="0"/>
                <a:cs typeface="Arial" pitchFamily="34" charset="0"/>
              </a:rPr>
              <a:t> Capacitance and Tan Delta Bridge</a:t>
            </a:r>
          </a:p>
        </p:txBody>
      </p:sp>
      <p:sp>
        <p:nvSpPr>
          <p:cNvPr id="36867" name="TextBox 6"/>
          <p:cNvSpPr txBox="1">
            <a:spLocks noChangeArrowheads="1"/>
          </p:cNvSpPr>
          <p:nvPr/>
        </p:nvSpPr>
        <p:spPr bwMode="auto">
          <a:xfrm>
            <a:off x="257175" y="1444625"/>
            <a:ext cx="2941638" cy="523875"/>
          </a:xfrm>
          <a:prstGeom prst="rect">
            <a:avLst/>
          </a:prstGeom>
          <a:noFill/>
          <a:ln w="9525">
            <a:noFill/>
            <a:miter lim="800000"/>
            <a:headEnd/>
            <a:tailEnd/>
          </a:ln>
        </p:spPr>
        <p:txBody>
          <a:bodyPr wrap="none">
            <a:spAutoFit/>
          </a:bodyPr>
          <a:lstStyle/>
          <a:p>
            <a:r>
              <a:rPr lang="en-US" sz="2800" b="1">
                <a:solidFill>
                  <a:srgbClr val="A58797"/>
                </a:solidFill>
                <a:cs typeface="Arial" charset="0"/>
              </a:rPr>
              <a:t>R&amp;D Laboratory</a:t>
            </a:r>
          </a:p>
        </p:txBody>
      </p:sp>
      <p:pic>
        <p:nvPicPr>
          <p:cNvPr id="36868" name="Picture 7" descr="CCI_0661.JPG"/>
          <p:cNvPicPr>
            <a:picLocks noChangeAspect="1"/>
          </p:cNvPicPr>
          <p:nvPr/>
        </p:nvPicPr>
        <p:blipFill>
          <a:blip r:embed="rId2" cstate="print"/>
          <a:srcRect/>
          <a:stretch>
            <a:fillRect/>
          </a:stretch>
        </p:blipFill>
        <p:spPr bwMode="auto">
          <a:xfrm>
            <a:off x="381000" y="2362200"/>
            <a:ext cx="2667000" cy="1771650"/>
          </a:xfrm>
          <a:prstGeom prst="rect">
            <a:avLst/>
          </a:prstGeom>
          <a:noFill/>
          <a:ln w="9525">
            <a:noFill/>
            <a:miter lim="800000"/>
            <a:headEnd/>
            <a:tailEnd/>
          </a:ln>
        </p:spPr>
      </p:pic>
      <p:pic>
        <p:nvPicPr>
          <p:cNvPr id="36869" name="Picture 8" descr="CCI_0673.JPG"/>
          <p:cNvPicPr>
            <a:picLocks noChangeAspect="1"/>
          </p:cNvPicPr>
          <p:nvPr/>
        </p:nvPicPr>
        <p:blipFill>
          <a:blip r:embed="rId3" cstate="print"/>
          <a:srcRect/>
          <a:stretch>
            <a:fillRect/>
          </a:stretch>
        </p:blipFill>
        <p:spPr bwMode="auto">
          <a:xfrm>
            <a:off x="381000" y="4267200"/>
            <a:ext cx="2667000" cy="17716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DSC_5364.JPG"/>
          <p:cNvPicPr>
            <a:picLocks noChangeAspect="1"/>
          </p:cNvPicPr>
          <p:nvPr/>
        </p:nvPicPr>
        <p:blipFill>
          <a:blip r:embed="rId2" cstate="print"/>
          <a:srcRect/>
          <a:stretch>
            <a:fillRect/>
          </a:stretch>
        </p:blipFill>
        <p:spPr bwMode="auto">
          <a:xfrm>
            <a:off x="2278063" y="2286000"/>
            <a:ext cx="6865937" cy="4560888"/>
          </a:xfrm>
          <a:prstGeom prst="rect">
            <a:avLst/>
          </a:prstGeom>
          <a:noFill/>
          <a:ln w="9525">
            <a:noFill/>
            <a:miter lim="800000"/>
            <a:headEnd/>
            <a:tailEnd/>
          </a:ln>
        </p:spPr>
      </p:pic>
      <p:sp>
        <p:nvSpPr>
          <p:cNvPr id="25603" name="TextBox 4"/>
          <p:cNvSpPr txBox="1">
            <a:spLocks noChangeArrowheads="1"/>
          </p:cNvSpPr>
          <p:nvPr/>
        </p:nvSpPr>
        <p:spPr bwMode="auto">
          <a:xfrm>
            <a:off x="257175" y="1444625"/>
            <a:ext cx="2741613" cy="523875"/>
          </a:xfrm>
          <a:prstGeom prst="rect">
            <a:avLst/>
          </a:prstGeom>
          <a:noFill/>
          <a:ln w="9525">
            <a:noFill/>
            <a:miter lim="800000"/>
            <a:headEnd/>
            <a:tailEnd/>
          </a:ln>
        </p:spPr>
        <p:txBody>
          <a:bodyPr wrap="none">
            <a:spAutoFit/>
          </a:bodyPr>
          <a:lstStyle/>
          <a:p>
            <a:r>
              <a:rPr lang="en-US" sz="2800" b="1">
                <a:solidFill>
                  <a:srgbClr val="B08778"/>
                </a:solidFill>
                <a:cs typeface="Arial" charset="0"/>
              </a:rPr>
              <a:t>Product Range</a:t>
            </a:r>
          </a:p>
        </p:txBody>
      </p:sp>
      <p:sp>
        <p:nvSpPr>
          <p:cNvPr id="25604" name="TextBox 5"/>
          <p:cNvSpPr txBox="1">
            <a:spLocks noChangeArrowheads="1"/>
          </p:cNvSpPr>
          <p:nvPr/>
        </p:nvSpPr>
        <p:spPr bwMode="auto">
          <a:xfrm>
            <a:off x="4114800" y="5715000"/>
            <a:ext cx="4033838" cy="369888"/>
          </a:xfrm>
          <a:prstGeom prst="rect">
            <a:avLst/>
          </a:prstGeom>
          <a:noFill/>
          <a:ln w="9525">
            <a:noFill/>
            <a:miter lim="800000"/>
            <a:headEnd/>
            <a:tailEnd/>
          </a:ln>
        </p:spPr>
        <p:txBody>
          <a:bodyPr wrap="none">
            <a:spAutoFit/>
          </a:bodyPr>
          <a:lstStyle/>
          <a:p>
            <a:r>
              <a:rPr lang="en-US">
                <a:solidFill>
                  <a:schemeClr val="bg1"/>
                </a:solidFill>
              </a:rPr>
              <a:t>Copper conductor Al sheathed EHV cable</a:t>
            </a:r>
            <a:endParaRPr lang="en-IN">
              <a:solidFill>
                <a:schemeClr val="bg1"/>
              </a:solidFill>
            </a:endParaRPr>
          </a:p>
        </p:txBody>
      </p:sp>
      <p:sp>
        <p:nvSpPr>
          <p:cNvPr id="25605" name="TextBox 6"/>
          <p:cNvSpPr txBox="1">
            <a:spLocks noChangeArrowheads="1"/>
          </p:cNvSpPr>
          <p:nvPr/>
        </p:nvSpPr>
        <p:spPr bwMode="auto">
          <a:xfrm>
            <a:off x="2895600" y="2667000"/>
            <a:ext cx="3270250" cy="369888"/>
          </a:xfrm>
          <a:prstGeom prst="rect">
            <a:avLst/>
          </a:prstGeom>
          <a:noFill/>
          <a:ln w="9525">
            <a:noFill/>
            <a:miter lim="800000"/>
            <a:headEnd/>
            <a:tailEnd/>
          </a:ln>
        </p:spPr>
        <p:txBody>
          <a:bodyPr wrap="none">
            <a:spAutoFit/>
          </a:bodyPr>
          <a:lstStyle/>
          <a:p>
            <a:r>
              <a:rPr lang="en-US">
                <a:solidFill>
                  <a:schemeClr val="bg1"/>
                </a:solidFill>
              </a:rPr>
              <a:t>Aluminium Armoured XLPE cable</a:t>
            </a:r>
            <a:endParaRPr lang="en-IN">
              <a:solidFill>
                <a:schemeClr val="bg1"/>
              </a:solidFill>
            </a:endParaRPr>
          </a:p>
        </p:txBody>
      </p:sp>
      <p:sp>
        <p:nvSpPr>
          <p:cNvPr id="25606" name="TextBox 7"/>
          <p:cNvSpPr txBox="1">
            <a:spLocks noChangeArrowheads="1"/>
          </p:cNvSpPr>
          <p:nvPr/>
        </p:nvSpPr>
        <p:spPr bwMode="auto">
          <a:xfrm>
            <a:off x="7010400" y="2514600"/>
            <a:ext cx="2133600" cy="923925"/>
          </a:xfrm>
          <a:prstGeom prst="rect">
            <a:avLst/>
          </a:prstGeom>
          <a:noFill/>
          <a:ln w="9525">
            <a:noFill/>
            <a:miter lim="800000"/>
            <a:headEnd/>
            <a:tailEnd/>
          </a:ln>
        </p:spPr>
        <p:txBody>
          <a:bodyPr>
            <a:spAutoFit/>
          </a:bodyPr>
          <a:lstStyle/>
          <a:p>
            <a:r>
              <a:rPr lang="en-US">
                <a:solidFill>
                  <a:schemeClr val="bg1"/>
                </a:solidFill>
              </a:rPr>
              <a:t>Lead sheath copper</a:t>
            </a:r>
          </a:p>
          <a:p>
            <a:r>
              <a:rPr lang="en-US">
                <a:solidFill>
                  <a:schemeClr val="bg1"/>
                </a:solidFill>
              </a:rPr>
              <a:t> wire screen EHV cable</a:t>
            </a:r>
            <a:endParaRPr lang="en-IN">
              <a:solidFill>
                <a:schemeClr val="bg1"/>
              </a:solidFill>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1"/>
          <p:cNvSpPr txBox="1">
            <a:spLocks noChangeArrowheads="1"/>
          </p:cNvSpPr>
          <p:nvPr/>
        </p:nvSpPr>
        <p:spPr bwMode="auto">
          <a:xfrm>
            <a:off x="4724400" y="2173288"/>
            <a:ext cx="4038600" cy="3970337"/>
          </a:xfrm>
          <a:prstGeom prst="rect">
            <a:avLst/>
          </a:prstGeom>
          <a:noFill/>
          <a:ln w="9525">
            <a:noFill/>
            <a:miter lim="800000"/>
            <a:headEnd/>
            <a:tailEnd/>
          </a:ln>
        </p:spPr>
        <p:txBody>
          <a:bodyPr>
            <a:spAutoFit/>
          </a:bodyPr>
          <a:lstStyle/>
          <a:p>
            <a:pPr>
              <a:buFont typeface="Arial" charset="0"/>
              <a:buChar char="•"/>
              <a:defRPr/>
            </a:pPr>
            <a:r>
              <a:rPr lang="en-US" dirty="0">
                <a:solidFill>
                  <a:schemeClr val="bg1">
                    <a:lumMod val="50000"/>
                  </a:schemeClr>
                </a:solidFill>
                <a:latin typeface="Arial" pitchFamily="34" charset="0"/>
                <a:cs typeface="Arial" pitchFamily="34" charset="0"/>
              </a:rPr>
              <a:t> Conductor size up to 1000 mm</a:t>
            </a:r>
            <a:r>
              <a:rPr lang="en-US" baseline="30000" dirty="0">
                <a:solidFill>
                  <a:schemeClr val="bg1">
                    <a:lumMod val="50000"/>
                  </a:schemeClr>
                </a:solidFill>
                <a:latin typeface="Arial" pitchFamily="34" charset="0"/>
                <a:cs typeface="Arial" pitchFamily="34" charset="0"/>
              </a:rPr>
              <a:t>2</a:t>
            </a:r>
            <a:r>
              <a:rPr lang="en-US" dirty="0">
                <a:solidFill>
                  <a:schemeClr val="bg1">
                    <a:lumMod val="50000"/>
                  </a:schemeClr>
                </a:solidFill>
                <a:latin typeface="Arial" pitchFamily="34" charset="0"/>
                <a:cs typeface="Arial" pitchFamily="34" charset="0"/>
              </a:rPr>
              <a:t>, Al &amp; Cu</a:t>
            </a:r>
          </a:p>
          <a:p>
            <a:pPr>
              <a:buFont typeface="Arial" charset="0"/>
              <a:buChar char="•"/>
              <a:defRPr/>
            </a:pPr>
            <a:endParaRPr lang="en-US" dirty="0">
              <a:solidFill>
                <a:schemeClr val="bg1">
                  <a:lumMod val="50000"/>
                </a:schemeClr>
              </a:solidFill>
              <a:latin typeface="Arial" pitchFamily="34" charset="0"/>
              <a:cs typeface="Arial" pitchFamily="34" charset="0"/>
            </a:endParaRPr>
          </a:p>
          <a:p>
            <a:pPr>
              <a:buFont typeface="Arial" charset="0"/>
              <a:buChar char="•"/>
              <a:defRPr/>
            </a:pPr>
            <a:r>
              <a:rPr lang="en-US" dirty="0">
                <a:solidFill>
                  <a:schemeClr val="bg1">
                    <a:lumMod val="50000"/>
                  </a:schemeClr>
                </a:solidFill>
                <a:latin typeface="Arial" pitchFamily="34" charset="0"/>
                <a:cs typeface="Arial" pitchFamily="34" charset="0"/>
              </a:rPr>
              <a:t> Uses well known </a:t>
            </a:r>
            <a:r>
              <a:rPr lang="en-US" dirty="0" err="1">
                <a:solidFill>
                  <a:schemeClr val="bg1">
                    <a:lumMod val="50000"/>
                  </a:schemeClr>
                </a:solidFill>
                <a:latin typeface="Arial" pitchFamily="34" charset="0"/>
                <a:cs typeface="Arial" pitchFamily="34" charset="0"/>
              </a:rPr>
              <a:t>Tropodur</a:t>
            </a:r>
            <a:r>
              <a:rPr lang="en-US" dirty="0">
                <a:solidFill>
                  <a:schemeClr val="bg1">
                    <a:lumMod val="50000"/>
                  </a:schemeClr>
                </a:solidFill>
                <a:latin typeface="Arial" pitchFamily="34" charset="0"/>
                <a:cs typeface="Arial" pitchFamily="34" charset="0"/>
              </a:rPr>
              <a:t> PVC compound formula</a:t>
            </a:r>
          </a:p>
          <a:p>
            <a:pPr>
              <a:buFont typeface="Arial" charset="0"/>
              <a:buChar char="•"/>
              <a:defRPr/>
            </a:pPr>
            <a:endParaRPr lang="en-US" dirty="0">
              <a:solidFill>
                <a:schemeClr val="bg1">
                  <a:lumMod val="50000"/>
                </a:schemeClr>
              </a:solidFill>
              <a:latin typeface="Arial" pitchFamily="34" charset="0"/>
              <a:cs typeface="Arial" pitchFamily="34" charset="0"/>
            </a:endParaRPr>
          </a:p>
          <a:p>
            <a:pPr>
              <a:buFont typeface="Arial" charset="0"/>
              <a:buChar char="•"/>
              <a:defRPr/>
            </a:pPr>
            <a:r>
              <a:rPr lang="en-US" dirty="0">
                <a:solidFill>
                  <a:schemeClr val="bg1">
                    <a:lumMod val="50000"/>
                  </a:schemeClr>
                </a:solidFill>
                <a:latin typeface="Arial" pitchFamily="34" charset="0"/>
                <a:cs typeface="Arial" pitchFamily="34" charset="0"/>
              </a:rPr>
              <a:t> No impregnating compounds </a:t>
            </a:r>
          </a:p>
          <a:p>
            <a:pPr>
              <a:buFont typeface="Arial" charset="0"/>
              <a:buChar char="•"/>
              <a:defRPr/>
            </a:pPr>
            <a:endParaRPr lang="en-US" dirty="0">
              <a:solidFill>
                <a:schemeClr val="bg1">
                  <a:lumMod val="50000"/>
                </a:schemeClr>
              </a:solidFill>
              <a:latin typeface="Arial" pitchFamily="34" charset="0"/>
              <a:cs typeface="Arial" pitchFamily="34" charset="0"/>
            </a:endParaRPr>
          </a:p>
          <a:p>
            <a:pPr>
              <a:buFont typeface="Arial" charset="0"/>
              <a:buChar char="•"/>
              <a:defRPr/>
            </a:pPr>
            <a:r>
              <a:rPr lang="en-US" dirty="0">
                <a:solidFill>
                  <a:schemeClr val="bg1">
                    <a:lumMod val="50000"/>
                  </a:schemeClr>
                </a:solidFill>
                <a:latin typeface="Arial" pitchFamily="34" charset="0"/>
                <a:cs typeface="Arial" pitchFamily="34" charset="0"/>
              </a:rPr>
              <a:t> Can be laid vertically</a:t>
            </a:r>
          </a:p>
          <a:p>
            <a:pPr>
              <a:buFont typeface="Arial" charset="0"/>
              <a:buChar char="•"/>
              <a:defRPr/>
            </a:pPr>
            <a:endParaRPr lang="en-US" dirty="0">
              <a:solidFill>
                <a:schemeClr val="bg1">
                  <a:lumMod val="50000"/>
                </a:schemeClr>
              </a:solidFill>
              <a:latin typeface="Arial" pitchFamily="34" charset="0"/>
              <a:cs typeface="Arial" pitchFamily="34" charset="0"/>
            </a:endParaRPr>
          </a:p>
          <a:p>
            <a:pPr>
              <a:buFont typeface="Arial" charset="0"/>
              <a:buChar char="•"/>
              <a:defRPr/>
            </a:pPr>
            <a:r>
              <a:rPr lang="en-US" dirty="0">
                <a:solidFill>
                  <a:schemeClr val="bg1">
                    <a:lumMod val="50000"/>
                  </a:schemeClr>
                </a:solidFill>
                <a:latin typeface="Arial" pitchFamily="34" charset="0"/>
                <a:cs typeface="Arial" pitchFamily="34" charset="0"/>
              </a:rPr>
              <a:t> Flame retardant </a:t>
            </a:r>
          </a:p>
          <a:p>
            <a:pPr>
              <a:defRPr/>
            </a:pPr>
            <a:endParaRPr lang="en-US" dirty="0">
              <a:solidFill>
                <a:schemeClr val="bg1">
                  <a:lumMod val="50000"/>
                </a:schemeClr>
              </a:solidFill>
              <a:latin typeface="Arial" pitchFamily="34" charset="0"/>
              <a:cs typeface="Arial" pitchFamily="34" charset="0"/>
            </a:endParaRPr>
          </a:p>
          <a:p>
            <a:pPr>
              <a:buFont typeface="Arial" charset="0"/>
              <a:buChar char="•"/>
              <a:defRPr/>
            </a:pPr>
            <a:r>
              <a:rPr lang="en-US" dirty="0">
                <a:solidFill>
                  <a:schemeClr val="bg1">
                    <a:lumMod val="50000"/>
                  </a:schemeClr>
                </a:solidFill>
                <a:latin typeface="Arial" pitchFamily="34" charset="0"/>
                <a:cs typeface="Arial" pitchFamily="34" charset="0"/>
              </a:rPr>
              <a:t> Resistant to most alkalis &amp; acids</a:t>
            </a:r>
          </a:p>
          <a:p>
            <a:pPr>
              <a:buFont typeface="Arial" charset="0"/>
              <a:buChar char="•"/>
              <a:defRPr/>
            </a:pPr>
            <a:endParaRPr lang="en-US" dirty="0">
              <a:solidFill>
                <a:schemeClr val="bg1">
                  <a:lumMod val="50000"/>
                </a:schemeClr>
              </a:solidFill>
              <a:latin typeface="Arial" pitchFamily="34" charset="0"/>
              <a:cs typeface="Arial" pitchFamily="34" charset="0"/>
            </a:endParaRPr>
          </a:p>
        </p:txBody>
      </p:sp>
      <p:sp>
        <p:nvSpPr>
          <p:cNvPr id="26627" name="TextBox 6"/>
          <p:cNvSpPr txBox="1">
            <a:spLocks noChangeArrowheads="1"/>
          </p:cNvSpPr>
          <p:nvPr/>
        </p:nvSpPr>
        <p:spPr bwMode="auto">
          <a:xfrm>
            <a:off x="257175" y="1444625"/>
            <a:ext cx="2538413" cy="523875"/>
          </a:xfrm>
          <a:prstGeom prst="rect">
            <a:avLst/>
          </a:prstGeom>
          <a:noFill/>
          <a:ln w="9525">
            <a:noFill/>
            <a:miter lim="800000"/>
            <a:headEnd/>
            <a:tailEnd/>
          </a:ln>
        </p:spPr>
        <p:txBody>
          <a:bodyPr wrap="none">
            <a:spAutoFit/>
          </a:bodyPr>
          <a:lstStyle/>
          <a:p>
            <a:r>
              <a:rPr lang="en-US" sz="2800" b="1">
                <a:solidFill>
                  <a:srgbClr val="A58797"/>
                </a:solidFill>
                <a:cs typeface="Arial" charset="0"/>
              </a:rPr>
              <a:t>LV </a:t>
            </a:r>
            <a:r>
              <a:rPr lang="en-US" sz="2800" b="1" i="1">
                <a:solidFill>
                  <a:srgbClr val="A58797"/>
                </a:solidFill>
                <a:cs typeface="Arial" charset="0"/>
              </a:rPr>
              <a:t>Tropodur</a:t>
            </a:r>
            <a:r>
              <a:rPr lang="en-US" sz="1400" b="1" i="1">
                <a:solidFill>
                  <a:srgbClr val="A58797"/>
                </a:solidFill>
                <a:cs typeface="Arial" charset="0"/>
              </a:rPr>
              <a:t>®</a:t>
            </a:r>
            <a:r>
              <a:rPr lang="en-US" sz="2800" b="1" i="1">
                <a:solidFill>
                  <a:srgbClr val="A58797"/>
                </a:solidFill>
                <a:cs typeface="Arial" charset="0"/>
              </a:rPr>
              <a:t> </a:t>
            </a:r>
            <a:endParaRPr lang="en-US" sz="2800" b="1">
              <a:solidFill>
                <a:srgbClr val="A58797"/>
              </a:solidFill>
              <a:cs typeface="Arial" charset="0"/>
            </a:endParaRPr>
          </a:p>
        </p:txBody>
      </p:sp>
      <p:pic>
        <p:nvPicPr>
          <p:cNvPr id="26628" name="Picture 7" descr="DSC_5569.JPG"/>
          <p:cNvPicPr>
            <a:picLocks noChangeAspect="1"/>
          </p:cNvPicPr>
          <p:nvPr/>
        </p:nvPicPr>
        <p:blipFill>
          <a:blip r:embed="rId2" cstate="print"/>
          <a:srcRect/>
          <a:stretch>
            <a:fillRect/>
          </a:stretch>
        </p:blipFill>
        <p:spPr bwMode="auto">
          <a:xfrm>
            <a:off x="457200" y="2546350"/>
            <a:ext cx="3967163" cy="26352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2"/>
          <p:cNvSpPr txBox="1">
            <a:spLocks noChangeArrowheads="1"/>
          </p:cNvSpPr>
          <p:nvPr/>
        </p:nvSpPr>
        <p:spPr bwMode="auto">
          <a:xfrm>
            <a:off x="257175" y="1295400"/>
            <a:ext cx="2457450" cy="830263"/>
          </a:xfrm>
          <a:prstGeom prst="rect">
            <a:avLst/>
          </a:prstGeom>
          <a:noFill/>
          <a:ln w="9525">
            <a:noFill/>
            <a:miter lim="800000"/>
            <a:headEnd/>
            <a:tailEnd/>
          </a:ln>
        </p:spPr>
        <p:txBody>
          <a:bodyPr wrap="none">
            <a:spAutoFit/>
          </a:bodyPr>
          <a:lstStyle/>
          <a:p>
            <a:r>
              <a:rPr lang="en-US" sz="2400" b="1">
                <a:solidFill>
                  <a:schemeClr val="bg1"/>
                </a:solidFill>
                <a:cs typeface="Arial" charset="0"/>
              </a:rPr>
              <a:t>Product Range </a:t>
            </a:r>
          </a:p>
          <a:p>
            <a:r>
              <a:rPr lang="en-US" sz="2400" b="1" i="1">
                <a:solidFill>
                  <a:schemeClr val="bg1"/>
                </a:solidFill>
                <a:cs typeface="Arial" charset="0"/>
              </a:rPr>
              <a:t>LT - PVC</a:t>
            </a:r>
          </a:p>
        </p:txBody>
      </p:sp>
      <p:sp>
        <p:nvSpPr>
          <p:cNvPr id="7" name="TextBox 11"/>
          <p:cNvSpPr txBox="1">
            <a:spLocks noChangeArrowheads="1"/>
          </p:cNvSpPr>
          <p:nvPr/>
        </p:nvSpPr>
        <p:spPr bwMode="auto">
          <a:xfrm>
            <a:off x="4767263" y="2125663"/>
            <a:ext cx="3919537" cy="3970337"/>
          </a:xfrm>
          <a:prstGeom prst="rect">
            <a:avLst/>
          </a:prstGeom>
          <a:noFill/>
          <a:ln w="9525">
            <a:noFill/>
            <a:miter lim="800000"/>
            <a:headEnd/>
            <a:tailEnd/>
          </a:ln>
        </p:spPr>
        <p:txBody>
          <a:bodyPr>
            <a:spAutoFit/>
          </a:bodyPr>
          <a:lstStyle/>
          <a:p>
            <a:pPr>
              <a:buFont typeface="Arial" charset="0"/>
              <a:buChar char="•"/>
              <a:defRPr/>
            </a:pPr>
            <a:r>
              <a:rPr lang="en-US" dirty="0">
                <a:solidFill>
                  <a:schemeClr val="bg1">
                    <a:lumMod val="50000"/>
                  </a:schemeClr>
                </a:solidFill>
                <a:latin typeface="Arial" pitchFamily="34" charset="0"/>
                <a:cs typeface="Arial" pitchFamily="34" charset="0"/>
              </a:rPr>
              <a:t> Conductor size up to 1000 mm</a:t>
            </a:r>
            <a:r>
              <a:rPr lang="en-US" baseline="30000" dirty="0">
                <a:solidFill>
                  <a:schemeClr val="bg1">
                    <a:lumMod val="50000"/>
                  </a:schemeClr>
                </a:solidFill>
                <a:latin typeface="Arial" pitchFamily="34" charset="0"/>
                <a:cs typeface="Arial" pitchFamily="34" charset="0"/>
              </a:rPr>
              <a:t>2</a:t>
            </a:r>
            <a:r>
              <a:rPr lang="en-US" dirty="0">
                <a:solidFill>
                  <a:schemeClr val="bg1">
                    <a:lumMod val="50000"/>
                  </a:schemeClr>
                </a:solidFill>
                <a:latin typeface="Arial" pitchFamily="34" charset="0"/>
                <a:cs typeface="Arial" pitchFamily="34" charset="0"/>
              </a:rPr>
              <a:t>, Al &amp; Cu</a:t>
            </a:r>
          </a:p>
          <a:p>
            <a:pPr>
              <a:buFont typeface="Arial" charset="0"/>
              <a:buChar char="•"/>
              <a:defRPr/>
            </a:pPr>
            <a:endParaRPr lang="en-US" dirty="0">
              <a:solidFill>
                <a:schemeClr val="bg1">
                  <a:lumMod val="50000"/>
                </a:schemeClr>
              </a:solidFill>
              <a:latin typeface="Arial" pitchFamily="34" charset="0"/>
              <a:cs typeface="Arial" pitchFamily="34" charset="0"/>
            </a:endParaRPr>
          </a:p>
          <a:p>
            <a:pPr>
              <a:buFont typeface="Arial" charset="0"/>
              <a:buChar char="•"/>
              <a:defRPr/>
            </a:pPr>
            <a:r>
              <a:rPr lang="en-US" dirty="0">
                <a:solidFill>
                  <a:schemeClr val="bg1">
                    <a:lumMod val="50000"/>
                  </a:schemeClr>
                </a:solidFill>
                <a:latin typeface="Arial" pitchFamily="34" charset="0"/>
                <a:cs typeface="Arial" pitchFamily="34" charset="0"/>
              </a:rPr>
              <a:t> Manufactured using Dry Cure process in a CCV line</a:t>
            </a:r>
          </a:p>
          <a:p>
            <a:pPr>
              <a:buFont typeface="Arial" charset="0"/>
              <a:buChar char="•"/>
              <a:defRPr/>
            </a:pPr>
            <a:endParaRPr lang="en-US" dirty="0">
              <a:solidFill>
                <a:schemeClr val="bg1">
                  <a:lumMod val="50000"/>
                </a:schemeClr>
              </a:solidFill>
              <a:latin typeface="Arial" pitchFamily="34" charset="0"/>
              <a:cs typeface="Arial" pitchFamily="34" charset="0"/>
            </a:endParaRPr>
          </a:p>
          <a:p>
            <a:pPr>
              <a:buFont typeface="Arial" charset="0"/>
              <a:buChar char="•"/>
              <a:defRPr/>
            </a:pPr>
            <a:r>
              <a:rPr lang="en-US" dirty="0">
                <a:solidFill>
                  <a:schemeClr val="bg1">
                    <a:lumMod val="50000"/>
                  </a:schemeClr>
                </a:solidFill>
                <a:latin typeface="Arial" pitchFamily="34" charset="0"/>
                <a:cs typeface="Arial" pitchFamily="34" charset="0"/>
              </a:rPr>
              <a:t> High conductor operating temperature</a:t>
            </a:r>
          </a:p>
          <a:p>
            <a:pPr>
              <a:buFont typeface="Arial" charset="0"/>
              <a:buChar char="•"/>
              <a:defRPr/>
            </a:pPr>
            <a:endParaRPr lang="en-US" dirty="0">
              <a:solidFill>
                <a:schemeClr val="bg1">
                  <a:lumMod val="50000"/>
                </a:schemeClr>
              </a:solidFill>
              <a:latin typeface="Arial" pitchFamily="34" charset="0"/>
              <a:cs typeface="Arial" pitchFamily="34" charset="0"/>
            </a:endParaRPr>
          </a:p>
          <a:p>
            <a:pPr>
              <a:buFont typeface="Arial" charset="0"/>
              <a:buChar char="•"/>
              <a:defRPr/>
            </a:pPr>
            <a:r>
              <a:rPr lang="en-US" dirty="0">
                <a:solidFill>
                  <a:schemeClr val="bg1">
                    <a:lumMod val="50000"/>
                  </a:schemeClr>
                </a:solidFill>
                <a:latin typeface="Arial" pitchFamily="34" charset="0"/>
                <a:cs typeface="Arial" pitchFamily="34" charset="0"/>
              </a:rPr>
              <a:t> Low dielectric loss and charging currents</a:t>
            </a:r>
          </a:p>
          <a:p>
            <a:pPr>
              <a:buFont typeface="Arial" charset="0"/>
              <a:buChar char="•"/>
              <a:defRPr/>
            </a:pPr>
            <a:endParaRPr lang="en-US" dirty="0">
              <a:solidFill>
                <a:schemeClr val="bg1">
                  <a:lumMod val="50000"/>
                </a:schemeClr>
              </a:solidFill>
              <a:latin typeface="Arial" pitchFamily="34" charset="0"/>
              <a:cs typeface="Arial" pitchFamily="34" charset="0"/>
            </a:endParaRPr>
          </a:p>
          <a:p>
            <a:pPr>
              <a:buFont typeface="Arial" charset="0"/>
              <a:buChar char="•"/>
              <a:defRPr/>
            </a:pPr>
            <a:r>
              <a:rPr lang="en-US" dirty="0">
                <a:solidFill>
                  <a:schemeClr val="bg1">
                    <a:lumMod val="50000"/>
                  </a:schemeClr>
                </a:solidFill>
                <a:latin typeface="Arial" pitchFamily="34" charset="0"/>
                <a:cs typeface="Arial" pitchFamily="34" charset="0"/>
              </a:rPr>
              <a:t> </a:t>
            </a:r>
            <a:r>
              <a:rPr lang="en-US" i="1" dirty="0" err="1">
                <a:solidFill>
                  <a:schemeClr val="bg1">
                    <a:lumMod val="50000"/>
                  </a:schemeClr>
                </a:solidFill>
                <a:latin typeface="Arial" pitchFamily="34" charset="0"/>
                <a:cs typeface="Arial" pitchFamily="34" charset="0"/>
              </a:rPr>
              <a:t>Tropodur</a:t>
            </a:r>
            <a:r>
              <a:rPr lang="en-US" dirty="0">
                <a:solidFill>
                  <a:schemeClr val="bg1">
                    <a:lumMod val="50000"/>
                  </a:schemeClr>
                </a:solidFill>
                <a:latin typeface="Arial" pitchFamily="34" charset="0"/>
                <a:cs typeface="Arial" pitchFamily="34" charset="0"/>
              </a:rPr>
              <a:t> formula for PVC inner and outer sheaths</a:t>
            </a:r>
          </a:p>
        </p:txBody>
      </p:sp>
      <p:sp>
        <p:nvSpPr>
          <p:cNvPr id="27652" name="TextBox 8"/>
          <p:cNvSpPr txBox="1">
            <a:spLocks noChangeArrowheads="1"/>
          </p:cNvSpPr>
          <p:nvPr/>
        </p:nvSpPr>
        <p:spPr bwMode="auto">
          <a:xfrm>
            <a:off x="257175" y="1444625"/>
            <a:ext cx="3027363" cy="523875"/>
          </a:xfrm>
          <a:prstGeom prst="rect">
            <a:avLst/>
          </a:prstGeom>
          <a:noFill/>
          <a:ln w="9525">
            <a:noFill/>
            <a:miter lim="800000"/>
            <a:headEnd/>
            <a:tailEnd/>
          </a:ln>
        </p:spPr>
        <p:txBody>
          <a:bodyPr wrap="none">
            <a:spAutoFit/>
          </a:bodyPr>
          <a:lstStyle/>
          <a:p>
            <a:r>
              <a:rPr lang="en-US" sz="2800" b="1">
                <a:solidFill>
                  <a:srgbClr val="A58797"/>
                </a:solidFill>
                <a:cs typeface="Arial" charset="0"/>
              </a:rPr>
              <a:t>MV </a:t>
            </a:r>
            <a:r>
              <a:rPr lang="en-US" sz="2800" b="1" i="1">
                <a:solidFill>
                  <a:srgbClr val="A58797"/>
                </a:solidFill>
                <a:cs typeface="Arial" charset="0"/>
              </a:rPr>
              <a:t>Tropothene</a:t>
            </a:r>
            <a:r>
              <a:rPr lang="en-US" sz="1400" b="1" i="1">
                <a:solidFill>
                  <a:srgbClr val="A58797"/>
                </a:solidFill>
                <a:cs typeface="Arial" charset="0"/>
              </a:rPr>
              <a:t>®</a:t>
            </a:r>
            <a:r>
              <a:rPr lang="en-US" sz="2800" b="1" i="1">
                <a:solidFill>
                  <a:srgbClr val="A58797"/>
                </a:solidFill>
                <a:cs typeface="Arial" charset="0"/>
              </a:rPr>
              <a:t> </a:t>
            </a:r>
            <a:endParaRPr lang="en-US" sz="2800" b="1">
              <a:solidFill>
                <a:srgbClr val="A58797"/>
              </a:solidFill>
              <a:cs typeface="Arial" charset="0"/>
            </a:endParaRPr>
          </a:p>
        </p:txBody>
      </p:sp>
      <p:pic>
        <p:nvPicPr>
          <p:cNvPr id="27653" name="Picture 10" descr="DSC_5562.JPG"/>
          <p:cNvPicPr>
            <a:picLocks noChangeAspect="1"/>
          </p:cNvPicPr>
          <p:nvPr/>
        </p:nvPicPr>
        <p:blipFill>
          <a:blip r:embed="rId2" cstate="print"/>
          <a:srcRect/>
          <a:stretch>
            <a:fillRect/>
          </a:stretch>
        </p:blipFill>
        <p:spPr bwMode="auto">
          <a:xfrm>
            <a:off x="457200" y="2551113"/>
            <a:ext cx="3965575" cy="263366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1"/>
          <p:cNvSpPr txBox="1">
            <a:spLocks noChangeArrowheads="1"/>
          </p:cNvSpPr>
          <p:nvPr/>
        </p:nvSpPr>
        <p:spPr bwMode="auto">
          <a:xfrm>
            <a:off x="4724400" y="1905000"/>
            <a:ext cx="4148138" cy="4246563"/>
          </a:xfrm>
          <a:prstGeom prst="rect">
            <a:avLst/>
          </a:prstGeom>
          <a:noFill/>
          <a:ln w="9525">
            <a:noFill/>
            <a:miter lim="800000"/>
            <a:headEnd/>
            <a:tailEnd/>
          </a:ln>
        </p:spPr>
        <p:txBody>
          <a:bodyPr>
            <a:spAutoFit/>
          </a:bodyPr>
          <a:lstStyle/>
          <a:p>
            <a:pPr>
              <a:buFont typeface="Arial" charset="0"/>
              <a:buChar char="•"/>
              <a:defRPr/>
            </a:pPr>
            <a:r>
              <a:rPr lang="en-US" dirty="0">
                <a:solidFill>
                  <a:schemeClr val="bg1">
                    <a:lumMod val="50000"/>
                  </a:schemeClr>
                </a:solidFill>
                <a:latin typeface="Arial" pitchFamily="34" charset="0"/>
                <a:cs typeface="Arial" pitchFamily="34" charset="0"/>
              </a:rPr>
              <a:t> Mitsubishi’s MDCV process provides superior properties</a:t>
            </a:r>
          </a:p>
          <a:p>
            <a:pPr>
              <a:buFont typeface="Arial" charset="0"/>
              <a:buChar char="•"/>
              <a:defRPr/>
            </a:pPr>
            <a:endParaRPr lang="en-US" dirty="0">
              <a:solidFill>
                <a:schemeClr val="bg1">
                  <a:lumMod val="50000"/>
                </a:schemeClr>
              </a:solidFill>
              <a:latin typeface="Arial" pitchFamily="34" charset="0"/>
              <a:cs typeface="Arial" pitchFamily="34" charset="0"/>
            </a:endParaRPr>
          </a:p>
          <a:p>
            <a:pPr>
              <a:buFont typeface="Arial" charset="0"/>
              <a:buChar char="•"/>
              <a:defRPr/>
            </a:pPr>
            <a:r>
              <a:rPr lang="en-US" dirty="0">
                <a:solidFill>
                  <a:schemeClr val="bg1">
                    <a:lumMod val="50000"/>
                  </a:schemeClr>
                </a:solidFill>
                <a:latin typeface="Arial" pitchFamily="34" charset="0"/>
                <a:cs typeface="Arial" pitchFamily="34" charset="0"/>
              </a:rPr>
              <a:t> Core size up to 2500 mm</a:t>
            </a:r>
            <a:r>
              <a:rPr lang="en-US" baseline="30000" dirty="0">
                <a:solidFill>
                  <a:schemeClr val="bg1">
                    <a:lumMod val="50000"/>
                  </a:schemeClr>
                </a:solidFill>
                <a:latin typeface="Arial" pitchFamily="34" charset="0"/>
                <a:cs typeface="Arial" pitchFamily="34" charset="0"/>
              </a:rPr>
              <a:t>2</a:t>
            </a:r>
            <a:r>
              <a:rPr lang="en-US" dirty="0">
                <a:solidFill>
                  <a:schemeClr val="bg1">
                    <a:lumMod val="50000"/>
                  </a:schemeClr>
                </a:solidFill>
                <a:latin typeface="Arial" pitchFamily="34" charset="0"/>
                <a:cs typeface="Arial" pitchFamily="34" charset="0"/>
              </a:rPr>
              <a:t>, Cu &amp; Al</a:t>
            </a:r>
          </a:p>
          <a:p>
            <a:pPr>
              <a:buFont typeface="Arial" charset="0"/>
              <a:buChar char="•"/>
              <a:defRPr/>
            </a:pPr>
            <a:endParaRPr lang="en-US" dirty="0">
              <a:solidFill>
                <a:schemeClr val="bg1">
                  <a:lumMod val="50000"/>
                </a:schemeClr>
              </a:solidFill>
              <a:latin typeface="Arial" pitchFamily="34" charset="0"/>
              <a:cs typeface="Arial" pitchFamily="34" charset="0"/>
            </a:endParaRPr>
          </a:p>
          <a:p>
            <a:pPr>
              <a:buFont typeface="Arial" charset="0"/>
              <a:buChar char="•"/>
              <a:defRPr/>
            </a:pPr>
            <a:r>
              <a:rPr lang="en-US" dirty="0">
                <a:solidFill>
                  <a:schemeClr val="bg1">
                    <a:lumMod val="50000"/>
                  </a:schemeClr>
                </a:solidFill>
                <a:latin typeface="Arial" pitchFamily="34" charset="0"/>
                <a:cs typeface="Arial" pitchFamily="34" charset="0"/>
              </a:rPr>
              <a:t> Can offer Al, </a:t>
            </a:r>
            <a:r>
              <a:rPr lang="en-US" dirty="0" err="1">
                <a:solidFill>
                  <a:schemeClr val="bg1">
                    <a:lumMod val="50000"/>
                  </a:schemeClr>
                </a:solidFill>
                <a:latin typeface="Arial" pitchFamily="34" charset="0"/>
                <a:cs typeface="Arial" pitchFamily="34" charset="0"/>
              </a:rPr>
              <a:t>Pb</a:t>
            </a:r>
            <a:r>
              <a:rPr lang="en-US" dirty="0">
                <a:solidFill>
                  <a:schemeClr val="bg1">
                    <a:lumMod val="50000"/>
                  </a:schemeClr>
                </a:solidFill>
                <a:latin typeface="Arial" pitchFamily="34" charset="0"/>
                <a:cs typeface="Arial" pitchFamily="34" charset="0"/>
              </a:rPr>
              <a:t> and Poly-Al sheathings</a:t>
            </a:r>
          </a:p>
          <a:p>
            <a:pPr>
              <a:buFont typeface="Arial" charset="0"/>
              <a:buChar char="•"/>
              <a:defRPr/>
            </a:pPr>
            <a:endParaRPr lang="en-US" dirty="0">
              <a:solidFill>
                <a:schemeClr val="bg1">
                  <a:lumMod val="50000"/>
                </a:schemeClr>
              </a:solidFill>
              <a:latin typeface="Arial" pitchFamily="34" charset="0"/>
              <a:cs typeface="Arial" pitchFamily="34" charset="0"/>
            </a:endParaRPr>
          </a:p>
          <a:p>
            <a:pPr>
              <a:buFont typeface="Arial" charset="0"/>
              <a:buChar char="•"/>
              <a:defRPr/>
            </a:pPr>
            <a:r>
              <a:rPr lang="en-US" dirty="0">
                <a:solidFill>
                  <a:schemeClr val="bg1">
                    <a:lumMod val="50000"/>
                  </a:schemeClr>
                </a:solidFill>
                <a:latin typeface="Arial" pitchFamily="34" charset="0"/>
                <a:cs typeface="Arial" pitchFamily="34" charset="0"/>
              </a:rPr>
              <a:t> Can design and manufacture Milliken conductor cables</a:t>
            </a:r>
          </a:p>
          <a:p>
            <a:pPr>
              <a:buFont typeface="Arial" charset="0"/>
              <a:buChar char="•"/>
              <a:defRPr/>
            </a:pPr>
            <a:endParaRPr lang="en-US" dirty="0">
              <a:solidFill>
                <a:schemeClr val="bg1">
                  <a:lumMod val="50000"/>
                </a:schemeClr>
              </a:solidFill>
              <a:latin typeface="Arial" pitchFamily="34" charset="0"/>
              <a:cs typeface="Arial" pitchFamily="34" charset="0"/>
            </a:endParaRPr>
          </a:p>
          <a:p>
            <a:pPr>
              <a:buFont typeface="Arial" charset="0"/>
              <a:buChar char="•"/>
              <a:defRPr/>
            </a:pPr>
            <a:r>
              <a:rPr lang="en-US" dirty="0">
                <a:solidFill>
                  <a:schemeClr val="bg1">
                    <a:lumMod val="50000"/>
                  </a:schemeClr>
                </a:solidFill>
                <a:latin typeface="Arial" pitchFamily="34" charset="0"/>
                <a:cs typeface="Arial" pitchFamily="34" charset="0"/>
              </a:rPr>
              <a:t> Void free extrusion due to high curing temperature &amp; pressures</a:t>
            </a:r>
          </a:p>
          <a:p>
            <a:pPr>
              <a:buFont typeface="Arial" charset="0"/>
              <a:buChar char="•"/>
              <a:defRPr/>
            </a:pPr>
            <a:endParaRPr lang="en-US" dirty="0">
              <a:solidFill>
                <a:schemeClr val="bg1">
                  <a:lumMod val="50000"/>
                </a:schemeClr>
              </a:solidFill>
              <a:latin typeface="Arial" pitchFamily="34" charset="0"/>
              <a:cs typeface="Arial" pitchFamily="34" charset="0"/>
            </a:endParaRPr>
          </a:p>
          <a:p>
            <a:pPr>
              <a:buFont typeface="Arial" charset="0"/>
              <a:buChar char="•"/>
              <a:defRPr/>
            </a:pPr>
            <a:r>
              <a:rPr lang="en-US" dirty="0">
                <a:solidFill>
                  <a:schemeClr val="bg1">
                    <a:lumMod val="50000"/>
                  </a:schemeClr>
                </a:solidFill>
                <a:latin typeface="Arial" pitchFamily="34" charset="0"/>
                <a:cs typeface="Arial" pitchFamily="34" charset="0"/>
              </a:rPr>
              <a:t> First Indian source for 230 kV cables</a:t>
            </a:r>
          </a:p>
        </p:txBody>
      </p:sp>
      <p:sp>
        <p:nvSpPr>
          <p:cNvPr id="29699" name="TextBox 7"/>
          <p:cNvSpPr txBox="1">
            <a:spLocks noChangeArrowheads="1"/>
          </p:cNvSpPr>
          <p:nvPr/>
        </p:nvSpPr>
        <p:spPr bwMode="auto">
          <a:xfrm>
            <a:off x="257175" y="1447800"/>
            <a:ext cx="3563938" cy="523875"/>
          </a:xfrm>
          <a:prstGeom prst="rect">
            <a:avLst/>
          </a:prstGeom>
          <a:noFill/>
          <a:ln w="9525">
            <a:noFill/>
            <a:miter lim="800000"/>
            <a:headEnd/>
            <a:tailEnd/>
          </a:ln>
        </p:spPr>
        <p:txBody>
          <a:bodyPr wrap="none">
            <a:spAutoFit/>
          </a:bodyPr>
          <a:lstStyle/>
          <a:p>
            <a:r>
              <a:rPr lang="en-US" sz="2800" b="1">
                <a:solidFill>
                  <a:srgbClr val="A58797"/>
                </a:solidFill>
                <a:cs typeface="Arial" charset="0"/>
              </a:rPr>
              <a:t>EHV </a:t>
            </a:r>
            <a:r>
              <a:rPr lang="en-US" sz="2800" b="1" i="1">
                <a:solidFill>
                  <a:srgbClr val="A58797"/>
                </a:solidFill>
                <a:cs typeface="Arial" charset="0"/>
              </a:rPr>
              <a:t>Tropothene S</a:t>
            </a:r>
            <a:r>
              <a:rPr lang="en-US" sz="1400" b="1" i="1">
                <a:solidFill>
                  <a:srgbClr val="A58797"/>
                </a:solidFill>
                <a:cs typeface="Arial" charset="0"/>
              </a:rPr>
              <a:t>®</a:t>
            </a:r>
            <a:r>
              <a:rPr lang="en-US" sz="2800" b="1" i="1">
                <a:solidFill>
                  <a:srgbClr val="A58797"/>
                </a:solidFill>
                <a:cs typeface="Arial" charset="0"/>
              </a:rPr>
              <a:t> </a:t>
            </a:r>
            <a:endParaRPr lang="en-US" sz="2800" b="1">
              <a:solidFill>
                <a:srgbClr val="A58797"/>
              </a:solidFill>
              <a:cs typeface="Arial" charset="0"/>
            </a:endParaRPr>
          </a:p>
        </p:txBody>
      </p:sp>
      <p:pic>
        <p:nvPicPr>
          <p:cNvPr id="29700" name="Picture 8" descr="DSC_5543.JPG"/>
          <p:cNvPicPr>
            <a:picLocks noChangeAspect="1"/>
          </p:cNvPicPr>
          <p:nvPr/>
        </p:nvPicPr>
        <p:blipFill>
          <a:blip r:embed="rId2" cstate="print"/>
          <a:srcRect/>
          <a:stretch>
            <a:fillRect/>
          </a:stretch>
        </p:blipFill>
        <p:spPr bwMode="auto">
          <a:xfrm>
            <a:off x="457200" y="2551113"/>
            <a:ext cx="3965575" cy="263366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WELCOME.jpg"/>
          <p:cNvPicPr>
            <a:picLocks noChangeAspect="1"/>
          </p:cNvPicPr>
          <p:nvPr/>
        </p:nvPicPr>
        <p:blipFill>
          <a:blip r:embed="rId3" cstate="print"/>
          <a:srcRect/>
          <a:stretch>
            <a:fillRect/>
          </a:stretch>
        </p:blipFill>
        <p:spPr bwMode="auto">
          <a:xfrm>
            <a:off x="0" y="-82550"/>
            <a:ext cx="9144000" cy="6999288"/>
          </a:xfrm>
          <a:prstGeom prst="rect">
            <a:avLst/>
          </a:prstGeom>
          <a:noFill/>
          <a:ln w="9525">
            <a:noFill/>
            <a:miter lim="800000"/>
            <a:headEnd/>
            <a:tailEnd/>
          </a:ln>
        </p:spPr>
      </p:pic>
      <p:sp>
        <p:nvSpPr>
          <p:cNvPr id="15363" name="TextBox 5"/>
          <p:cNvSpPr txBox="1">
            <a:spLocks noChangeArrowheads="1"/>
          </p:cNvSpPr>
          <p:nvPr/>
        </p:nvSpPr>
        <p:spPr bwMode="auto">
          <a:xfrm>
            <a:off x="2503488" y="2838450"/>
            <a:ext cx="4202112" cy="1016000"/>
          </a:xfrm>
          <a:prstGeom prst="rect">
            <a:avLst/>
          </a:prstGeom>
          <a:noFill/>
          <a:ln w="9525">
            <a:noFill/>
            <a:miter lim="800000"/>
            <a:headEnd/>
            <a:tailEnd/>
          </a:ln>
        </p:spPr>
        <p:txBody>
          <a:bodyPr wrap="none">
            <a:spAutoFit/>
          </a:bodyPr>
          <a:lstStyle/>
          <a:p>
            <a:pPr eaLnBrk="1" hangingPunct="1"/>
            <a:r>
              <a:rPr lang="en-US" altLang="en-US" sz="6000" b="1">
                <a:solidFill>
                  <a:schemeClr val="bg1"/>
                </a:solidFill>
                <a:cs typeface="Arial" charset="0"/>
              </a:rPr>
              <a:t>WELCOME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2"/>
          <p:cNvSpPr txBox="1">
            <a:spLocks noChangeArrowheads="1"/>
          </p:cNvSpPr>
          <p:nvPr/>
        </p:nvSpPr>
        <p:spPr bwMode="auto">
          <a:xfrm>
            <a:off x="257175" y="1295400"/>
            <a:ext cx="2457450" cy="830263"/>
          </a:xfrm>
          <a:prstGeom prst="rect">
            <a:avLst/>
          </a:prstGeom>
          <a:noFill/>
          <a:ln w="9525">
            <a:noFill/>
            <a:miter lim="800000"/>
            <a:headEnd/>
            <a:tailEnd/>
          </a:ln>
        </p:spPr>
        <p:txBody>
          <a:bodyPr wrap="none">
            <a:spAutoFit/>
          </a:bodyPr>
          <a:lstStyle/>
          <a:p>
            <a:r>
              <a:rPr lang="en-US" sz="2400" b="1">
                <a:solidFill>
                  <a:schemeClr val="bg1"/>
                </a:solidFill>
                <a:cs typeface="Arial" charset="0"/>
              </a:rPr>
              <a:t>Product Range </a:t>
            </a:r>
          </a:p>
          <a:p>
            <a:r>
              <a:rPr lang="en-US" sz="2400" b="1" i="1">
                <a:solidFill>
                  <a:schemeClr val="bg1"/>
                </a:solidFill>
                <a:cs typeface="Arial" charset="0"/>
              </a:rPr>
              <a:t>LT - PVC</a:t>
            </a:r>
          </a:p>
        </p:txBody>
      </p:sp>
      <p:sp>
        <p:nvSpPr>
          <p:cNvPr id="7" name="TextBox 11"/>
          <p:cNvSpPr txBox="1">
            <a:spLocks noChangeArrowheads="1"/>
          </p:cNvSpPr>
          <p:nvPr/>
        </p:nvSpPr>
        <p:spPr bwMode="auto">
          <a:xfrm>
            <a:off x="3657600" y="2514600"/>
            <a:ext cx="5410200" cy="2862263"/>
          </a:xfrm>
          <a:prstGeom prst="rect">
            <a:avLst/>
          </a:prstGeom>
          <a:noFill/>
          <a:ln w="9525">
            <a:noFill/>
            <a:miter lim="800000"/>
            <a:headEnd/>
            <a:tailEnd/>
          </a:ln>
        </p:spPr>
        <p:txBody>
          <a:bodyPr>
            <a:spAutoFit/>
          </a:bodyPr>
          <a:lstStyle/>
          <a:p>
            <a:pPr>
              <a:buFont typeface="Arial" charset="0"/>
              <a:buChar char="•"/>
              <a:defRPr/>
            </a:pPr>
            <a:r>
              <a:rPr lang="en-US" dirty="0">
                <a:solidFill>
                  <a:schemeClr val="bg1">
                    <a:lumMod val="50000"/>
                  </a:schemeClr>
                </a:solidFill>
                <a:latin typeface="Arial" pitchFamily="34" charset="0"/>
                <a:cs typeface="Arial" pitchFamily="34" charset="0"/>
              </a:rPr>
              <a:t> Spreader cables for container cranes</a:t>
            </a:r>
          </a:p>
          <a:p>
            <a:pPr>
              <a:buFont typeface="Arial" charset="0"/>
              <a:buChar char="•"/>
              <a:defRPr/>
            </a:pPr>
            <a:endParaRPr lang="en-US" dirty="0">
              <a:solidFill>
                <a:schemeClr val="bg1">
                  <a:lumMod val="50000"/>
                </a:schemeClr>
              </a:solidFill>
              <a:latin typeface="Arial" pitchFamily="34" charset="0"/>
              <a:cs typeface="Arial" pitchFamily="34" charset="0"/>
            </a:endParaRPr>
          </a:p>
          <a:p>
            <a:pPr>
              <a:buFont typeface="Arial" charset="0"/>
              <a:buChar char="•"/>
              <a:defRPr/>
            </a:pPr>
            <a:r>
              <a:rPr lang="en-US" dirty="0">
                <a:solidFill>
                  <a:schemeClr val="bg1">
                    <a:lumMod val="50000"/>
                  </a:schemeClr>
                </a:solidFill>
                <a:latin typeface="Arial" pitchFamily="34" charset="0"/>
                <a:cs typeface="Arial" pitchFamily="34" charset="0"/>
              </a:rPr>
              <a:t> Cables for seismic &amp; under sea applications</a:t>
            </a:r>
          </a:p>
          <a:p>
            <a:pPr>
              <a:buFont typeface="Arial" charset="0"/>
              <a:buChar char="•"/>
              <a:defRPr/>
            </a:pPr>
            <a:endParaRPr lang="en-US" dirty="0">
              <a:solidFill>
                <a:schemeClr val="bg1">
                  <a:lumMod val="50000"/>
                </a:schemeClr>
              </a:solidFill>
              <a:latin typeface="Arial" pitchFamily="34" charset="0"/>
              <a:cs typeface="Arial" pitchFamily="34" charset="0"/>
            </a:endParaRPr>
          </a:p>
          <a:p>
            <a:pPr>
              <a:buFont typeface="Arial" charset="0"/>
              <a:buChar char="•"/>
              <a:defRPr/>
            </a:pPr>
            <a:r>
              <a:rPr lang="en-US" dirty="0">
                <a:solidFill>
                  <a:schemeClr val="bg1">
                    <a:lumMod val="50000"/>
                  </a:schemeClr>
                </a:solidFill>
                <a:latin typeface="Arial" pitchFamily="34" charset="0"/>
                <a:cs typeface="Arial" pitchFamily="34" charset="0"/>
              </a:rPr>
              <a:t> Zero halogen fire survival cables</a:t>
            </a:r>
          </a:p>
          <a:p>
            <a:pPr>
              <a:buFont typeface="Arial" charset="0"/>
              <a:buChar char="•"/>
              <a:defRPr/>
            </a:pPr>
            <a:endParaRPr lang="en-US" dirty="0">
              <a:solidFill>
                <a:schemeClr val="bg1">
                  <a:lumMod val="50000"/>
                </a:schemeClr>
              </a:solidFill>
              <a:latin typeface="Arial" pitchFamily="34" charset="0"/>
              <a:cs typeface="Arial" pitchFamily="34" charset="0"/>
            </a:endParaRPr>
          </a:p>
          <a:p>
            <a:pPr>
              <a:buFont typeface="Arial" charset="0"/>
              <a:buChar char="•"/>
              <a:defRPr/>
            </a:pPr>
            <a:r>
              <a:rPr lang="en-US" dirty="0">
                <a:solidFill>
                  <a:schemeClr val="bg1">
                    <a:lumMod val="50000"/>
                  </a:schemeClr>
                </a:solidFill>
                <a:latin typeface="Arial" pitchFamily="34" charset="0"/>
                <a:cs typeface="Arial" pitchFamily="34" charset="0"/>
              </a:rPr>
              <a:t> Cables for mine sweeping applications</a:t>
            </a:r>
          </a:p>
          <a:p>
            <a:pPr>
              <a:buFont typeface="Arial" charset="0"/>
              <a:buChar char="•"/>
              <a:defRPr/>
            </a:pPr>
            <a:endParaRPr lang="en-US" dirty="0">
              <a:solidFill>
                <a:schemeClr val="bg1">
                  <a:lumMod val="50000"/>
                </a:schemeClr>
              </a:solidFill>
              <a:latin typeface="Arial" pitchFamily="34" charset="0"/>
              <a:cs typeface="Arial" pitchFamily="34" charset="0"/>
            </a:endParaRPr>
          </a:p>
          <a:p>
            <a:pPr>
              <a:buFont typeface="Arial" charset="0"/>
              <a:buChar char="•"/>
              <a:defRPr/>
            </a:pPr>
            <a:r>
              <a:rPr lang="en-US" dirty="0">
                <a:solidFill>
                  <a:schemeClr val="bg1">
                    <a:lumMod val="50000"/>
                  </a:schemeClr>
                </a:solidFill>
                <a:latin typeface="Arial" pitchFamily="34" charset="0"/>
                <a:cs typeface="Arial" pitchFamily="34" charset="0"/>
              </a:rPr>
              <a:t> 100 KV DC cables</a:t>
            </a:r>
          </a:p>
          <a:p>
            <a:pPr>
              <a:buFont typeface="Arial" charset="0"/>
              <a:buChar char="•"/>
              <a:defRPr/>
            </a:pPr>
            <a:endParaRPr lang="en-US" dirty="0">
              <a:solidFill>
                <a:schemeClr val="bg1">
                  <a:lumMod val="50000"/>
                </a:schemeClr>
              </a:solidFill>
              <a:latin typeface="Arial" pitchFamily="34" charset="0"/>
              <a:cs typeface="Arial" pitchFamily="34" charset="0"/>
            </a:endParaRPr>
          </a:p>
        </p:txBody>
      </p:sp>
      <p:sp>
        <p:nvSpPr>
          <p:cNvPr id="28676" name="TextBox 7"/>
          <p:cNvSpPr txBox="1">
            <a:spLocks noChangeArrowheads="1"/>
          </p:cNvSpPr>
          <p:nvPr/>
        </p:nvSpPr>
        <p:spPr bwMode="auto">
          <a:xfrm>
            <a:off x="257175" y="1444625"/>
            <a:ext cx="3141663" cy="523875"/>
          </a:xfrm>
          <a:prstGeom prst="rect">
            <a:avLst/>
          </a:prstGeom>
          <a:noFill/>
          <a:ln w="9525">
            <a:noFill/>
            <a:miter lim="800000"/>
            <a:headEnd/>
            <a:tailEnd/>
          </a:ln>
        </p:spPr>
        <p:txBody>
          <a:bodyPr wrap="none">
            <a:spAutoFit/>
          </a:bodyPr>
          <a:lstStyle/>
          <a:p>
            <a:r>
              <a:rPr lang="en-US" sz="2800" b="1">
                <a:solidFill>
                  <a:srgbClr val="A58797"/>
                </a:solidFill>
                <a:cs typeface="Arial" charset="0"/>
              </a:rPr>
              <a:t>Speciality Cables</a:t>
            </a: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3"/>
          <p:cNvSpPr txBox="1">
            <a:spLocks noChangeArrowheads="1"/>
          </p:cNvSpPr>
          <p:nvPr/>
        </p:nvSpPr>
        <p:spPr bwMode="auto">
          <a:xfrm>
            <a:off x="257175" y="1485900"/>
            <a:ext cx="4148138" cy="461963"/>
          </a:xfrm>
          <a:prstGeom prst="rect">
            <a:avLst/>
          </a:prstGeom>
          <a:noFill/>
          <a:ln w="9525">
            <a:noFill/>
            <a:miter lim="800000"/>
            <a:headEnd/>
            <a:tailEnd/>
          </a:ln>
        </p:spPr>
        <p:txBody>
          <a:bodyPr wrap="none">
            <a:spAutoFit/>
          </a:bodyPr>
          <a:lstStyle/>
          <a:p>
            <a:r>
              <a:rPr lang="en-US" sz="2400" b="1">
                <a:solidFill>
                  <a:schemeClr val="bg1"/>
                </a:solidFill>
                <a:cs typeface="Arial" charset="0"/>
              </a:rPr>
              <a:t>Recognition &amp; Certification</a:t>
            </a:r>
          </a:p>
        </p:txBody>
      </p:sp>
      <p:sp>
        <p:nvSpPr>
          <p:cNvPr id="5" name="TextBox 11"/>
          <p:cNvSpPr txBox="1">
            <a:spLocks noChangeArrowheads="1"/>
          </p:cNvSpPr>
          <p:nvPr/>
        </p:nvSpPr>
        <p:spPr bwMode="auto">
          <a:xfrm>
            <a:off x="2633663" y="2306638"/>
            <a:ext cx="5214937" cy="3416320"/>
          </a:xfrm>
          <a:prstGeom prst="rect">
            <a:avLst/>
          </a:prstGeom>
          <a:noFill/>
          <a:ln w="9525">
            <a:noFill/>
            <a:miter lim="800000"/>
            <a:headEnd/>
            <a:tailEnd/>
          </a:ln>
        </p:spPr>
        <p:txBody>
          <a:bodyPr>
            <a:spAutoFit/>
          </a:bodyPr>
          <a:lstStyle/>
          <a:p>
            <a:pPr>
              <a:buFont typeface="Arial" charset="0"/>
              <a:buChar char="•"/>
              <a:defRPr/>
            </a:pPr>
            <a:r>
              <a:rPr lang="en-US" dirty="0">
                <a:solidFill>
                  <a:schemeClr val="bg1">
                    <a:lumMod val="50000"/>
                  </a:schemeClr>
                </a:solidFill>
                <a:latin typeface="Arial" pitchFamily="34" charset="0"/>
                <a:cs typeface="Arial" pitchFamily="34" charset="0"/>
              </a:rPr>
              <a:t> First cable company in India to get ISO 9001</a:t>
            </a:r>
          </a:p>
          <a:p>
            <a:pPr>
              <a:buFont typeface="Arial" charset="0"/>
              <a:buChar char="•"/>
              <a:defRPr/>
            </a:pPr>
            <a:endParaRPr lang="en-US" dirty="0">
              <a:solidFill>
                <a:schemeClr val="bg1">
                  <a:lumMod val="50000"/>
                </a:schemeClr>
              </a:solidFill>
              <a:latin typeface="Arial" pitchFamily="34" charset="0"/>
              <a:cs typeface="Arial" pitchFamily="34" charset="0"/>
            </a:endParaRPr>
          </a:p>
          <a:p>
            <a:pPr>
              <a:buFont typeface="Arial" charset="0"/>
              <a:buChar char="•"/>
              <a:defRPr/>
            </a:pPr>
            <a:r>
              <a:rPr lang="en-US" dirty="0" smtClean="0">
                <a:solidFill>
                  <a:schemeClr val="bg1">
                    <a:lumMod val="50000"/>
                  </a:schemeClr>
                </a:solidFill>
                <a:latin typeface="Arial" pitchFamily="34" charset="0"/>
                <a:cs typeface="Arial" pitchFamily="34" charset="0"/>
              </a:rPr>
              <a:t> </a:t>
            </a:r>
            <a:r>
              <a:rPr lang="en-US" dirty="0">
                <a:solidFill>
                  <a:schemeClr val="bg1">
                    <a:lumMod val="50000"/>
                  </a:schemeClr>
                </a:solidFill>
                <a:latin typeface="Arial" pitchFamily="34" charset="0"/>
                <a:cs typeface="Arial" pitchFamily="34" charset="0"/>
              </a:rPr>
              <a:t>Approvals from NV KEMA, Netherlands, CPRI, India, FGH, Germany and CESI, Italy</a:t>
            </a:r>
          </a:p>
          <a:p>
            <a:pPr>
              <a:buFont typeface="Arial" charset="0"/>
              <a:buChar char="•"/>
              <a:defRPr/>
            </a:pPr>
            <a:endParaRPr lang="en-US" dirty="0">
              <a:solidFill>
                <a:schemeClr val="bg1">
                  <a:lumMod val="50000"/>
                </a:schemeClr>
              </a:solidFill>
              <a:latin typeface="Arial" pitchFamily="34" charset="0"/>
              <a:cs typeface="Arial" pitchFamily="34" charset="0"/>
            </a:endParaRPr>
          </a:p>
          <a:p>
            <a:pPr>
              <a:buFont typeface="Arial" charset="0"/>
              <a:buChar char="•"/>
              <a:defRPr/>
            </a:pPr>
            <a:r>
              <a:rPr lang="en-US" dirty="0">
                <a:solidFill>
                  <a:schemeClr val="bg1">
                    <a:lumMod val="50000"/>
                  </a:schemeClr>
                </a:solidFill>
                <a:latin typeface="Arial" pitchFamily="34" charset="0"/>
                <a:cs typeface="Arial" pitchFamily="34" charset="0"/>
              </a:rPr>
              <a:t> Approvals against various international standards such as IEC, BS, Swedish and IEEE</a:t>
            </a:r>
          </a:p>
          <a:p>
            <a:pPr>
              <a:buFont typeface="Arial" charset="0"/>
              <a:buChar char="•"/>
              <a:defRPr/>
            </a:pPr>
            <a:endParaRPr lang="en-US" dirty="0">
              <a:solidFill>
                <a:schemeClr val="bg1">
                  <a:lumMod val="50000"/>
                </a:schemeClr>
              </a:solidFill>
              <a:latin typeface="Arial" pitchFamily="34" charset="0"/>
              <a:cs typeface="Arial" pitchFamily="34" charset="0"/>
            </a:endParaRPr>
          </a:p>
          <a:p>
            <a:pPr>
              <a:buFont typeface="Arial" charset="0"/>
              <a:buChar char="•"/>
              <a:defRPr/>
            </a:pPr>
            <a:r>
              <a:rPr lang="en-US" dirty="0">
                <a:solidFill>
                  <a:schemeClr val="bg1">
                    <a:lumMod val="50000"/>
                  </a:schemeClr>
                </a:solidFill>
                <a:latin typeface="Arial" pitchFamily="34" charset="0"/>
                <a:cs typeface="Arial" pitchFamily="34" charset="0"/>
              </a:rPr>
              <a:t> Representation in CIGRE, Paris for development of EHV cable specifications and technology</a:t>
            </a:r>
          </a:p>
          <a:p>
            <a:pPr>
              <a:buFont typeface="Arial" charset="0"/>
              <a:buChar char="•"/>
              <a:defRPr/>
            </a:pPr>
            <a:endParaRPr lang="en-US" dirty="0">
              <a:solidFill>
                <a:schemeClr val="bg1">
                  <a:lumMod val="50000"/>
                </a:schemeClr>
              </a:solidFill>
              <a:latin typeface="Arial" pitchFamily="34" charset="0"/>
              <a:cs typeface="Arial" pitchFamily="34" charset="0"/>
            </a:endParaRPr>
          </a:p>
        </p:txBody>
      </p:sp>
      <p:sp>
        <p:nvSpPr>
          <p:cNvPr id="24580" name="TextBox 5"/>
          <p:cNvSpPr txBox="1">
            <a:spLocks noChangeArrowheads="1"/>
          </p:cNvSpPr>
          <p:nvPr/>
        </p:nvSpPr>
        <p:spPr bwMode="auto">
          <a:xfrm>
            <a:off x="257175" y="1444625"/>
            <a:ext cx="4819650" cy="523875"/>
          </a:xfrm>
          <a:prstGeom prst="rect">
            <a:avLst/>
          </a:prstGeom>
          <a:noFill/>
          <a:ln w="9525">
            <a:noFill/>
            <a:miter lim="800000"/>
            <a:headEnd/>
            <a:tailEnd/>
          </a:ln>
        </p:spPr>
        <p:txBody>
          <a:bodyPr wrap="none">
            <a:spAutoFit/>
          </a:bodyPr>
          <a:lstStyle/>
          <a:p>
            <a:r>
              <a:rPr lang="en-US" sz="2800" b="1">
                <a:solidFill>
                  <a:srgbClr val="B08778"/>
                </a:solidFill>
                <a:cs typeface="Arial" charset="0"/>
              </a:rPr>
              <a:t>Recognition &amp; Certification</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1"/>
          <p:cNvSpPr txBox="1">
            <a:spLocks noChangeArrowheads="1"/>
          </p:cNvSpPr>
          <p:nvPr/>
        </p:nvSpPr>
        <p:spPr bwMode="auto">
          <a:xfrm>
            <a:off x="3048000" y="2895600"/>
            <a:ext cx="5214938" cy="2862263"/>
          </a:xfrm>
          <a:prstGeom prst="rect">
            <a:avLst/>
          </a:prstGeom>
          <a:noFill/>
          <a:ln w="9525">
            <a:noFill/>
            <a:miter lim="800000"/>
            <a:headEnd/>
            <a:tailEnd/>
          </a:ln>
        </p:spPr>
        <p:txBody>
          <a:bodyPr>
            <a:spAutoFit/>
          </a:bodyPr>
          <a:lstStyle/>
          <a:p>
            <a:pPr>
              <a:buFont typeface="Arial" charset="0"/>
              <a:buChar char="•"/>
              <a:defRPr/>
            </a:pPr>
            <a:r>
              <a:rPr lang="en-US" dirty="0">
                <a:solidFill>
                  <a:schemeClr val="bg1">
                    <a:lumMod val="50000"/>
                  </a:schemeClr>
                </a:solidFill>
                <a:latin typeface="Arial" pitchFamily="34" charset="0"/>
                <a:cs typeface="Arial" pitchFamily="34" charset="0"/>
              </a:rPr>
              <a:t> Design and supply of power and control cables to various Indian and International standards</a:t>
            </a:r>
          </a:p>
          <a:p>
            <a:pPr>
              <a:buFont typeface="Arial" charset="0"/>
              <a:buChar char="•"/>
              <a:defRPr/>
            </a:pPr>
            <a:endParaRPr lang="en-US" dirty="0">
              <a:solidFill>
                <a:schemeClr val="bg1">
                  <a:lumMod val="50000"/>
                </a:schemeClr>
              </a:solidFill>
              <a:latin typeface="Arial" pitchFamily="34" charset="0"/>
              <a:cs typeface="Arial" pitchFamily="34" charset="0"/>
            </a:endParaRPr>
          </a:p>
          <a:p>
            <a:pPr>
              <a:buFont typeface="Arial" charset="0"/>
              <a:buChar char="•"/>
              <a:defRPr/>
            </a:pPr>
            <a:r>
              <a:rPr lang="en-US" dirty="0">
                <a:solidFill>
                  <a:schemeClr val="bg1">
                    <a:lumMod val="50000"/>
                  </a:schemeClr>
                </a:solidFill>
                <a:latin typeface="Arial" pitchFamily="34" charset="0"/>
                <a:cs typeface="Arial" pitchFamily="34" charset="0"/>
              </a:rPr>
              <a:t> Supply of cable accessories, jointing and termination kits</a:t>
            </a:r>
          </a:p>
          <a:p>
            <a:pPr>
              <a:buFont typeface="Arial" charset="0"/>
              <a:buChar char="•"/>
              <a:defRPr/>
            </a:pPr>
            <a:endParaRPr lang="en-US" dirty="0">
              <a:solidFill>
                <a:schemeClr val="bg1">
                  <a:lumMod val="50000"/>
                </a:schemeClr>
              </a:solidFill>
              <a:latin typeface="Arial" pitchFamily="34" charset="0"/>
              <a:cs typeface="Arial" pitchFamily="34" charset="0"/>
            </a:endParaRPr>
          </a:p>
          <a:p>
            <a:pPr>
              <a:buFont typeface="Arial" charset="0"/>
              <a:buChar char="•"/>
              <a:defRPr/>
            </a:pPr>
            <a:r>
              <a:rPr lang="en-US" dirty="0">
                <a:solidFill>
                  <a:schemeClr val="bg1">
                    <a:lumMod val="50000"/>
                  </a:schemeClr>
                </a:solidFill>
                <a:latin typeface="Arial" pitchFamily="34" charset="0"/>
                <a:cs typeface="Arial" pitchFamily="34" charset="0"/>
              </a:rPr>
              <a:t> Design, erection and commissioning services for cable systems</a:t>
            </a:r>
          </a:p>
          <a:p>
            <a:pPr>
              <a:buFont typeface="Arial" charset="0"/>
              <a:buChar char="•"/>
              <a:defRPr/>
            </a:pPr>
            <a:endParaRPr lang="en-US" dirty="0">
              <a:solidFill>
                <a:schemeClr val="bg1">
                  <a:lumMod val="50000"/>
                </a:schemeClr>
              </a:solidFill>
              <a:latin typeface="Arial" pitchFamily="34" charset="0"/>
              <a:cs typeface="Arial" pitchFamily="34" charset="0"/>
            </a:endParaRPr>
          </a:p>
          <a:p>
            <a:pPr>
              <a:buFont typeface="Arial" charset="0"/>
              <a:buChar char="•"/>
              <a:defRPr/>
            </a:pPr>
            <a:r>
              <a:rPr lang="en-US" dirty="0">
                <a:solidFill>
                  <a:schemeClr val="bg1">
                    <a:lumMod val="50000"/>
                  </a:schemeClr>
                </a:solidFill>
                <a:latin typeface="Arial" pitchFamily="34" charset="0"/>
                <a:cs typeface="Arial" pitchFamily="34" charset="0"/>
              </a:rPr>
              <a:t>Total project and turnkey  services</a:t>
            </a:r>
          </a:p>
        </p:txBody>
      </p:sp>
      <p:sp>
        <p:nvSpPr>
          <p:cNvPr id="30723" name="TextBox 5"/>
          <p:cNvSpPr txBox="1">
            <a:spLocks noChangeArrowheads="1"/>
          </p:cNvSpPr>
          <p:nvPr/>
        </p:nvSpPr>
        <p:spPr bwMode="auto">
          <a:xfrm>
            <a:off x="257175" y="1444625"/>
            <a:ext cx="3043238" cy="523875"/>
          </a:xfrm>
          <a:prstGeom prst="rect">
            <a:avLst/>
          </a:prstGeom>
          <a:noFill/>
          <a:ln w="9525">
            <a:noFill/>
            <a:miter lim="800000"/>
            <a:headEnd/>
            <a:tailEnd/>
          </a:ln>
        </p:spPr>
        <p:txBody>
          <a:bodyPr wrap="none">
            <a:spAutoFit/>
          </a:bodyPr>
          <a:lstStyle/>
          <a:p>
            <a:r>
              <a:rPr lang="en-US" sz="2800" b="1">
                <a:solidFill>
                  <a:srgbClr val="9E8F6F"/>
                </a:solidFill>
                <a:cs typeface="Arial" charset="0"/>
              </a:rPr>
              <a:t>Services Offered</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1828800"/>
            <a:ext cx="6705600" cy="4800600"/>
          </a:xfrm>
        </p:spPr>
        <p:txBody>
          <a:bodyPr>
            <a:noAutofit/>
          </a:bodyPr>
          <a:lstStyle/>
          <a:p>
            <a:pPr marL="347472" algn="just">
              <a:spcBef>
                <a:spcPts val="0"/>
              </a:spcBef>
              <a:defRPr/>
            </a:pPr>
            <a:r>
              <a:rPr lang="en-US" sz="1800" dirty="0" smtClean="0">
                <a:solidFill>
                  <a:schemeClr val="bg1">
                    <a:lumMod val="50000"/>
                  </a:schemeClr>
                </a:solidFill>
                <a:latin typeface="Arial" pitchFamily="34" charset="0"/>
                <a:cs typeface="Arial" pitchFamily="34" charset="0"/>
              </a:rPr>
              <a:t>Supplied  around 500 km of EHV cables of different voltage grades (66kV-220 kV) to various utilities and Industry customers, including exports.</a:t>
            </a:r>
          </a:p>
          <a:p>
            <a:pPr marL="347472" algn="just">
              <a:spcBef>
                <a:spcPts val="0"/>
              </a:spcBef>
              <a:buFont typeface="Arial" charset="0"/>
              <a:buNone/>
              <a:defRPr/>
            </a:pPr>
            <a:endParaRPr lang="en-US" sz="1800" dirty="0" smtClean="0">
              <a:solidFill>
                <a:schemeClr val="bg1">
                  <a:lumMod val="50000"/>
                </a:schemeClr>
              </a:solidFill>
              <a:latin typeface="Arial" pitchFamily="34" charset="0"/>
              <a:cs typeface="Arial" pitchFamily="34" charset="0"/>
            </a:endParaRPr>
          </a:p>
          <a:p>
            <a:pPr marL="347472" algn="just">
              <a:spcBef>
                <a:spcPts val="0"/>
              </a:spcBef>
              <a:defRPr/>
            </a:pPr>
            <a:r>
              <a:rPr lang="en-US" sz="1800" dirty="0" smtClean="0">
                <a:solidFill>
                  <a:schemeClr val="bg1">
                    <a:lumMod val="50000"/>
                  </a:schemeClr>
                </a:solidFill>
                <a:latin typeface="Arial" pitchFamily="34" charset="0"/>
                <a:cs typeface="Arial" pitchFamily="34" charset="0"/>
              </a:rPr>
              <a:t>Supplied  approximately. 180 km of 220 kV, 1200 mm</a:t>
            </a:r>
            <a:r>
              <a:rPr lang="en-US" sz="1800" baseline="30000" dirty="0" smtClean="0">
                <a:solidFill>
                  <a:schemeClr val="bg1">
                    <a:lumMod val="50000"/>
                  </a:schemeClr>
                </a:solidFill>
                <a:latin typeface="Arial" pitchFamily="34" charset="0"/>
                <a:cs typeface="Arial" pitchFamily="34" charset="0"/>
              </a:rPr>
              <a:t>2</a:t>
            </a:r>
            <a:r>
              <a:rPr lang="en-US" sz="1800" dirty="0" smtClean="0">
                <a:solidFill>
                  <a:schemeClr val="bg1">
                    <a:lumMod val="50000"/>
                  </a:schemeClr>
                </a:solidFill>
                <a:latin typeface="Arial" pitchFamily="34" charset="0"/>
                <a:cs typeface="Arial" pitchFamily="34" charset="0"/>
              </a:rPr>
              <a:t> segmental </a:t>
            </a:r>
            <a:r>
              <a:rPr lang="en-US" sz="1800" dirty="0" err="1" smtClean="0">
                <a:solidFill>
                  <a:schemeClr val="bg1">
                    <a:lumMod val="50000"/>
                  </a:schemeClr>
                </a:solidFill>
                <a:latin typeface="Arial" pitchFamily="34" charset="0"/>
                <a:cs typeface="Arial" pitchFamily="34" charset="0"/>
              </a:rPr>
              <a:t>Aluminium</a:t>
            </a:r>
            <a:r>
              <a:rPr lang="en-US" sz="1800" dirty="0" smtClean="0">
                <a:solidFill>
                  <a:schemeClr val="bg1">
                    <a:lumMod val="50000"/>
                  </a:schemeClr>
                </a:solidFill>
                <a:latin typeface="Arial" pitchFamily="34" charset="0"/>
                <a:cs typeface="Arial" pitchFamily="34" charset="0"/>
              </a:rPr>
              <a:t> conductor of size 1200 mm</a:t>
            </a:r>
            <a:r>
              <a:rPr lang="en-US" sz="1800" baseline="30000" dirty="0" smtClean="0">
                <a:solidFill>
                  <a:schemeClr val="bg1">
                    <a:lumMod val="50000"/>
                  </a:schemeClr>
                </a:solidFill>
                <a:latin typeface="Arial" pitchFamily="34" charset="0"/>
                <a:cs typeface="Arial" pitchFamily="34" charset="0"/>
              </a:rPr>
              <a:t>2</a:t>
            </a:r>
            <a:r>
              <a:rPr lang="en-US" sz="1800" dirty="0" smtClean="0">
                <a:solidFill>
                  <a:schemeClr val="bg1">
                    <a:lumMod val="50000"/>
                  </a:schemeClr>
                </a:solidFill>
                <a:latin typeface="Arial" pitchFamily="34" charset="0"/>
                <a:cs typeface="Arial" pitchFamily="34" charset="0"/>
              </a:rPr>
              <a:t> cable to TNEB.</a:t>
            </a:r>
          </a:p>
          <a:p>
            <a:pPr marL="347472" algn="just">
              <a:spcBef>
                <a:spcPts val="0"/>
              </a:spcBef>
              <a:buFont typeface="Arial" charset="0"/>
              <a:buNone/>
              <a:defRPr/>
            </a:pPr>
            <a:endParaRPr lang="en-US" sz="1800" dirty="0" smtClean="0">
              <a:solidFill>
                <a:schemeClr val="bg1">
                  <a:lumMod val="50000"/>
                </a:schemeClr>
              </a:solidFill>
              <a:latin typeface="Arial" pitchFamily="34" charset="0"/>
              <a:cs typeface="Arial" pitchFamily="34" charset="0"/>
            </a:endParaRPr>
          </a:p>
          <a:p>
            <a:pPr marL="347472" algn="just">
              <a:spcBef>
                <a:spcPts val="0"/>
              </a:spcBef>
              <a:defRPr/>
            </a:pPr>
            <a:r>
              <a:rPr lang="en-US" sz="1800" dirty="0" smtClean="0">
                <a:solidFill>
                  <a:schemeClr val="bg1">
                    <a:lumMod val="50000"/>
                  </a:schemeClr>
                </a:solidFill>
                <a:latin typeface="Arial" pitchFamily="34" charset="0"/>
                <a:cs typeface="Arial" pitchFamily="34" charset="0"/>
              </a:rPr>
              <a:t>Supplied 36km  132kV, 1x800 mm</a:t>
            </a:r>
            <a:r>
              <a:rPr lang="en-US" sz="1800" baseline="30000" dirty="0" smtClean="0">
                <a:solidFill>
                  <a:schemeClr val="bg1">
                    <a:lumMod val="50000"/>
                  </a:schemeClr>
                </a:solidFill>
                <a:latin typeface="Arial" pitchFamily="34" charset="0"/>
                <a:cs typeface="Arial" pitchFamily="34" charset="0"/>
              </a:rPr>
              <a:t>2</a:t>
            </a:r>
            <a:r>
              <a:rPr lang="en-US" sz="1800" dirty="0" smtClean="0">
                <a:solidFill>
                  <a:schemeClr val="bg1">
                    <a:lumMod val="50000"/>
                  </a:schemeClr>
                </a:solidFill>
                <a:latin typeface="Arial" pitchFamily="34" charset="0"/>
                <a:cs typeface="Arial" pitchFamily="34" charset="0"/>
              </a:rPr>
              <a:t>, XLPE Cable to RRVPN and commissioned in 2014.</a:t>
            </a:r>
          </a:p>
          <a:p>
            <a:pPr marL="347472" algn="just">
              <a:spcBef>
                <a:spcPts val="0"/>
              </a:spcBef>
              <a:buFont typeface="Arial" charset="0"/>
              <a:buNone/>
              <a:defRPr/>
            </a:pPr>
            <a:endParaRPr lang="en-US" sz="1800" dirty="0" smtClean="0">
              <a:solidFill>
                <a:schemeClr val="bg1">
                  <a:lumMod val="50000"/>
                </a:schemeClr>
              </a:solidFill>
              <a:latin typeface="Arial" pitchFamily="34" charset="0"/>
              <a:cs typeface="Arial" pitchFamily="34" charset="0"/>
            </a:endParaRPr>
          </a:p>
          <a:p>
            <a:pPr marL="347472" algn="just">
              <a:spcBef>
                <a:spcPts val="0"/>
              </a:spcBef>
              <a:defRPr/>
            </a:pPr>
            <a:r>
              <a:rPr lang="en-US" sz="1800" dirty="0" smtClean="0">
                <a:solidFill>
                  <a:schemeClr val="bg1">
                    <a:lumMod val="50000"/>
                  </a:schemeClr>
                </a:solidFill>
                <a:latin typeface="Arial" pitchFamily="34" charset="0"/>
                <a:cs typeface="Arial" pitchFamily="34" charset="0"/>
              </a:rPr>
              <a:t>Received 3 orders from PGCIL for 110kv, 220kV cable turnkey projects. Two projects completed and commissioned.</a:t>
            </a:r>
          </a:p>
          <a:p>
            <a:pPr marL="347472" algn="just">
              <a:spcBef>
                <a:spcPts val="0"/>
              </a:spcBef>
              <a:buNone/>
              <a:defRPr/>
            </a:pPr>
            <a:r>
              <a:rPr lang="en-US" sz="1800" dirty="0" smtClean="0">
                <a:solidFill>
                  <a:schemeClr val="bg1">
                    <a:lumMod val="50000"/>
                  </a:schemeClr>
                </a:solidFill>
                <a:latin typeface="Arial" pitchFamily="34" charset="0"/>
                <a:cs typeface="Arial" pitchFamily="34" charset="0"/>
              </a:rPr>
              <a:t>      Third project started.</a:t>
            </a:r>
          </a:p>
          <a:p>
            <a:pPr marL="347472" algn="just">
              <a:spcBef>
                <a:spcPts val="0"/>
              </a:spcBef>
              <a:defRPr/>
            </a:pPr>
            <a:r>
              <a:rPr lang="en-US" sz="1800" dirty="0" smtClean="0">
                <a:solidFill>
                  <a:schemeClr val="bg1">
                    <a:lumMod val="50000"/>
                  </a:schemeClr>
                </a:solidFill>
                <a:latin typeface="Arial" pitchFamily="34" charset="0"/>
                <a:cs typeface="Arial" pitchFamily="34" charset="0"/>
              </a:rPr>
              <a:t>Received 220kV orders from MSETCL, GETCO, India Bulls and132kV order from BARC </a:t>
            </a:r>
          </a:p>
        </p:txBody>
      </p:sp>
      <p:sp>
        <p:nvSpPr>
          <p:cNvPr id="38915" name="TextBox 6"/>
          <p:cNvSpPr txBox="1">
            <a:spLocks noChangeArrowheads="1"/>
          </p:cNvSpPr>
          <p:nvPr/>
        </p:nvSpPr>
        <p:spPr bwMode="auto">
          <a:xfrm>
            <a:off x="228600" y="1295400"/>
            <a:ext cx="2979738" cy="523875"/>
          </a:xfrm>
          <a:prstGeom prst="rect">
            <a:avLst/>
          </a:prstGeom>
          <a:noFill/>
          <a:ln w="9525">
            <a:noFill/>
            <a:miter lim="800000"/>
            <a:headEnd/>
            <a:tailEnd/>
          </a:ln>
        </p:spPr>
        <p:txBody>
          <a:bodyPr wrap="none">
            <a:spAutoFit/>
          </a:bodyPr>
          <a:lstStyle/>
          <a:p>
            <a:r>
              <a:rPr lang="en-US" sz="2800" b="1">
                <a:solidFill>
                  <a:srgbClr val="779483"/>
                </a:solidFill>
                <a:cs typeface="Arial" charset="0"/>
              </a:rPr>
              <a:t>EHV Credentials</a:t>
            </a: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p:cNvSpPr>
            <a:spLocks noGrp="1"/>
          </p:cNvSpPr>
          <p:nvPr>
            <p:ph idx="1"/>
          </p:nvPr>
        </p:nvSpPr>
        <p:spPr bwMode="auto">
          <a:xfrm>
            <a:off x="2209800" y="1828800"/>
            <a:ext cx="6705600" cy="4800600"/>
          </a:xfrm>
          <a:noFill/>
          <a:ln>
            <a:miter lim="800000"/>
            <a:headEnd/>
            <a:tailEnd/>
          </a:ln>
        </p:spPr>
        <p:txBody>
          <a:bodyPr vert="horz" wrap="square" lIns="91440" tIns="45720" rIns="91440" bIns="45720" numCol="1" anchor="t" anchorCtr="0" compatLnSpc="1">
            <a:prstTxWarp prst="textNoShape">
              <a:avLst/>
            </a:prstTxWarp>
          </a:bodyPr>
          <a:lstStyle/>
          <a:p>
            <a:pPr fontAlgn="ctr"/>
            <a:r>
              <a:rPr lang="en-IN" sz="1800" b="1" smtClean="0"/>
              <a:t>BPCL   432 Lacs </a:t>
            </a:r>
            <a:r>
              <a:rPr lang="en-IN" sz="1800" smtClean="0"/>
              <a:t>Submarine Cable repairing job over and commissioned on </a:t>
            </a:r>
            <a:r>
              <a:rPr lang="en-IN" sz="1800" b="1" smtClean="0"/>
              <a:t>23-05-2015</a:t>
            </a:r>
          </a:p>
          <a:p>
            <a:pPr fontAlgn="ctr">
              <a:buFont typeface="Arial" charset="0"/>
              <a:buNone/>
            </a:pPr>
            <a:endParaRPr lang="en-IN" sz="1800" smtClean="0"/>
          </a:p>
          <a:p>
            <a:pPr fontAlgn="ctr"/>
            <a:r>
              <a:rPr lang="en-IN" sz="1800" smtClean="0"/>
              <a:t> </a:t>
            </a:r>
            <a:r>
              <a:rPr lang="en-IN" sz="1800" b="1" smtClean="0"/>
              <a:t>TNEB 230 KV - Guindy/Kadaperry 4,152 Lacs commissioned on 16-04-2015 -</a:t>
            </a:r>
            <a:r>
              <a:rPr lang="en-IN" sz="1800" smtClean="0"/>
              <a:t>230KV 1200sqmm Al Cond Lead sheath. Route length 13.625Km; Cable Qty - 40.875Km</a:t>
            </a:r>
          </a:p>
          <a:p>
            <a:pPr fontAlgn="ctr">
              <a:buFont typeface="Arial" charset="0"/>
              <a:buNone/>
            </a:pPr>
            <a:endParaRPr lang="en-IN" sz="1800" smtClean="0"/>
          </a:p>
          <a:p>
            <a:pPr fontAlgn="ctr"/>
            <a:r>
              <a:rPr lang="en-IN" sz="1800" b="1" smtClean="0"/>
              <a:t>TNEB 230 KV – Elephantgate / Mylapore 3,350 lacs commissioned on 19-10-2013 - </a:t>
            </a:r>
            <a:r>
              <a:rPr lang="en-IN" sz="1800" smtClean="0"/>
              <a:t>230KV 1200sqmm Al Cond Lead sheath. Route length 12.225Km; Cable Qty - 36.765Km</a:t>
            </a:r>
          </a:p>
          <a:p>
            <a:pPr fontAlgn="ctr">
              <a:buFont typeface="Arial" charset="0"/>
              <a:buNone/>
            </a:pPr>
            <a:endParaRPr lang="en-IN" sz="1800" smtClean="0"/>
          </a:p>
          <a:p>
            <a:pPr fontAlgn="ctr"/>
            <a:r>
              <a:rPr lang="en-IN" sz="1800" b="1" smtClean="0"/>
              <a:t>NDPL  - Madhuban Chowk 713 Lacs commissioned on 31-03-2015</a:t>
            </a:r>
            <a:endParaRPr lang="en-IN" sz="1800" smtClean="0"/>
          </a:p>
          <a:p>
            <a:pPr fontAlgn="ctr">
              <a:buFont typeface="Arial" charset="0"/>
              <a:buNone/>
            </a:pPr>
            <a:r>
              <a:rPr lang="en-IN" sz="1800" smtClean="0"/>
              <a:t>       66KV 1000sqmm Al Cond Al sh cable. Route length-2.67Km; Cable Qty- 16.02Km</a:t>
            </a:r>
          </a:p>
          <a:p>
            <a:pPr fontAlgn="ctr">
              <a:buFont typeface="Arial" charset="0"/>
              <a:buNone/>
            </a:pPr>
            <a:r>
              <a:rPr lang="en-IN" sz="1800" smtClean="0"/>
              <a:t> </a:t>
            </a:r>
          </a:p>
        </p:txBody>
      </p:sp>
      <p:sp>
        <p:nvSpPr>
          <p:cNvPr id="40963" name="TextBox 6"/>
          <p:cNvSpPr txBox="1">
            <a:spLocks noChangeArrowheads="1"/>
          </p:cNvSpPr>
          <p:nvPr/>
        </p:nvSpPr>
        <p:spPr bwMode="auto">
          <a:xfrm>
            <a:off x="228600" y="1295400"/>
            <a:ext cx="8015288" cy="523875"/>
          </a:xfrm>
          <a:prstGeom prst="rect">
            <a:avLst/>
          </a:prstGeom>
          <a:noFill/>
          <a:ln w="9525">
            <a:noFill/>
            <a:miter lim="800000"/>
            <a:headEnd/>
            <a:tailEnd/>
          </a:ln>
        </p:spPr>
        <p:txBody>
          <a:bodyPr>
            <a:spAutoFit/>
          </a:bodyPr>
          <a:lstStyle/>
          <a:p>
            <a:r>
              <a:rPr lang="en-US" sz="2800" b="1">
                <a:solidFill>
                  <a:srgbClr val="779483"/>
                </a:solidFill>
                <a:cs typeface="Arial" charset="0"/>
              </a:rPr>
              <a:t>EHV Credentials – some projects completed</a:t>
            </a:r>
          </a:p>
        </p:txBody>
      </p:sp>
      <p:pic>
        <p:nvPicPr>
          <p:cNvPr id="40964" name="Picture 3"/>
          <p:cNvPicPr>
            <a:picLocks noChangeAspect="1" noChangeArrowheads="1"/>
          </p:cNvPicPr>
          <p:nvPr/>
        </p:nvPicPr>
        <p:blipFill>
          <a:blip r:embed="rId2" cstate="print"/>
          <a:srcRect/>
          <a:stretch>
            <a:fillRect/>
          </a:stretch>
        </p:blipFill>
        <p:spPr bwMode="auto">
          <a:xfrm>
            <a:off x="-10972800" y="-5314950"/>
            <a:ext cx="1800225" cy="1012825"/>
          </a:xfrm>
          <a:prstGeom prst="rect">
            <a:avLst/>
          </a:prstGeom>
          <a:noFill/>
          <a:ln w="9525">
            <a:noFill/>
            <a:miter lim="800000"/>
            <a:headEnd/>
            <a:tailEnd/>
          </a:ln>
        </p:spPr>
      </p:pic>
      <p:pic>
        <p:nvPicPr>
          <p:cNvPr id="40965" name="Picture 4"/>
          <p:cNvPicPr>
            <a:picLocks noChangeAspect="1" noChangeArrowheads="1"/>
          </p:cNvPicPr>
          <p:nvPr/>
        </p:nvPicPr>
        <p:blipFill>
          <a:blip r:embed="rId3" cstate="print"/>
          <a:srcRect/>
          <a:stretch>
            <a:fillRect/>
          </a:stretch>
        </p:blipFill>
        <p:spPr bwMode="auto">
          <a:xfrm>
            <a:off x="-10972800" y="-5314950"/>
            <a:ext cx="5400675" cy="303688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2"/>
          <p:cNvSpPr txBox="1">
            <a:spLocks noChangeArrowheads="1"/>
          </p:cNvSpPr>
          <p:nvPr/>
        </p:nvSpPr>
        <p:spPr bwMode="auto">
          <a:xfrm>
            <a:off x="257175" y="1295400"/>
            <a:ext cx="2457450" cy="830263"/>
          </a:xfrm>
          <a:prstGeom prst="rect">
            <a:avLst/>
          </a:prstGeom>
          <a:noFill/>
          <a:ln w="9525">
            <a:noFill/>
            <a:miter lim="800000"/>
            <a:headEnd/>
            <a:tailEnd/>
          </a:ln>
        </p:spPr>
        <p:txBody>
          <a:bodyPr wrap="none">
            <a:spAutoFit/>
          </a:bodyPr>
          <a:lstStyle/>
          <a:p>
            <a:r>
              <a:rPr lang="en-US" sz="2400" b="1">
                <a:solidFill>
                  <a:schemeClr val="bg1"/>
                </a:solidFill>
                <a:cs typeface="Arial" charset="0"/>
              </a:rPr>
              <a:t>Product Range </a:t>
            </a:r>
          </a:p>
          <a:p>
            <a:r>
              <a:rPr lang="en-US" sz="2400" b="1" i="1">
                <a:solidFill>
                  <a:schemeClr val="bg1"/>
                </a:solidFill>
                <a:cs typeface="Arial" charset="0"/>
              </a:rPr>
              <a:t>LT - PVC</a:t>
            </a:r>
          </a:p>
        </p:txBody>
      </p:sp>
      <p:sp>
        <p:nvSpPr>
          <p:cNvPr id="9" name="TextBox 11"/>
          <p:cNvSpPr txBox="1">
            <a:spLocks noChangeArrowheads="1"/>
          </p:cNvSpPr>
          <p:nvPr/>
        </p:nvSpPr>
        <p:spPr bwMode="auto">
          <a:xfrm>
            <a:off x="3276600" y="2133600"/>
            <a:ext cx="5562600" cy="3140075"/>
          </a:xfrm>
          <a:prstGeom prst="rect">
            <a:avLst/>
          </a:prstGeom>
          <a:noFill/>
          <a:ln w="9525">
            <a:noFill/>
            <a:miter lim="800000"/>
            <a:headEnd/>
            <a:tailEnd/>
          </a:ln>
        </p:spPr>
        <p:txBody>
          <a:bodyPr>
            <a:spAutoFit/>
          </a:bodyPr>
          <a:lstStyle/>
          <a:p>
            <a:pPr>
              <a:buFont typeface="Arial" charset="0"/>
              <a:buChar char="•"/>
              <a:defRPr/>
            </a:pPr>
            <a:r>
              <a:rPr lang="en-US" dirty="0">
                <a:solidFill>
                  <a:schemeClr val="bg1">
                    <a:lumMod val="50000"/>
                  </a:schemeClr>
                </a:solidFill>
                <a:latin typeface="Arial" pitchFamily="34" charset="0"/>
                <a:cs typeface="Arial" pitchFamily="34" charset="0"/>
              </a:rPr>
              <a:t> CCI has its own T&amp;P for erection works and Project execution departments in various regions</a:t>
            </a:r>
          </a:p>
          <a:p>
            <a:pPr>
              <a:buFont typeface="Arial" charset="0"/>
              <a:buChar char="•"/>
              <a:defRPr/>
            </a:pPr>
            <a:r>
              <a:rPr lang="en-US" dirty="0">
                <a:solidFill>
                  <a:schemeClr val="bg1">
                    <a:lumMod val="50000"/>
                  </a:schemeClr>
                </a:solidFill>
                <a:latin typeface="Arial" pitchFamily="34" charset="0"/>
                <a:cs typeface="Arial" pitchFamily="34" charset="0"/>
              </a:rPr>
              <a:t> Route surveys, soil testing and site feasibility study</a:t>
            </a:r>
          </a:p>
          <a:p>
            <a:pPr>
              <a:buFont typeface="Arial" charset="0"/>
              <a:buChar char="•"/>
              <a:defRPr/>
            </a:pPr>
            <a:r>
              <a:rPr lang="en-US" dirty="0">
                <a:solidFill>
                  <a:schemeClr val="bg1">
                    <a:lumMod val="50000"/>
                  </a:schemeClr>
                </a:solidFill>
                <a:latin typeface="Arial" pitchFamily="34" charset="0"/>
                <a:cs typeface="Arial" pitchFamily="34" charset="0"/>
              </a:rPr>
              <a:t> Overseeing excavation and erection - preparation  </a:t>
            </a:r>
          </a:p>
          <a:p>
            <a:pPr>
              <a:defRPr/>
            </a:pPr>
            <a:r>
              <a:rPr lang="en-US" dirty="0">
                <a:solidFill>
                  <a:schemeClr val="bg1">
                    <a:lumMod val="50000"/>
                  </a:schemeClr>
                </a:solidFill>
                <a:latin typeface="Arial" pitchFamily="34" charset="0"/>
                <a:cs typeface="Arial" pitchFamily="34" charset="0"/>
              </a:rPr>
              <a:t>  of trenches / trays as per specifications</a:t>
            </a:r>
          </a:p>
          <a:p>
            <a:pPr>
              <a:buFont typeface="Arial" charset="0"/>
              <a:buChar char="•"/>
              <a:defRPr/>
            </a:pPr>
            <a:r>
              <a:rPr lang="en-US" dirty="0">
                <a:solidFill>
                  <a:schemeClr val="bg1">
                    <a:lumMod val="50000"/>
                  </a:schemeClr>
                </a:solidFill>
                <a:latin typeface="Arial" pitchFamily="34" charset="0"/>
                <a:cs typeface="Arial" pitchFamily="34" charset="0"/>
              </a:rPr>
              <a:t> Laying  of Cables in trefoil / flat  using winches and </a:t>
            </a:r>
          </a:p>
          <a:p>
            <a:pPr>
              <a:defRPr/>
            </a:pPr>
            <a:r>
              <a:rPr lang="en-US" dirty="0">
                <a:solidFill>
                  <a:schemeClr val="bg1">
                    <a:lumMod val="50000"/>
                  </a:schemeClr>
                </a:solidFill>
                <a:latin typeface="Arial" pitchFamily="34" charset="0"/>
                <a:cs typeface="Arial" pitchFamily="34" charset="0"/>
              </a:rPr>
              <a:t>  roller as per site requirement</a:t>
            </a:r>
          </a:p>
          <a:p>
            <a:pPr>
              <a:buFont typeface="Arial" charset="0"/>
              <a:buChar char="•"/>
              <a:defRPr/>
            </a:pPr>
            <a:r>
              <a:rPr lang="en-US" dirty="0">
                <a:solidFill>
                  <a:schemeClr val="bg1">
                    <a:lumMod val="50000"/>
                  </a:schemeClr>
                </a:solidFill>
                <a:latin typeface="Arial" pitchFamily="34" charset="0"/>
                <a:cs typeface="Arial" pitchFamily="34" charset="0"/>
              </a:rPr>
              <a:t> Cable Jointing &amp; Terminations work by qualified</a:t>
            </a:r>
          </a:p>
          <a:p>
            <a:pPr>
              <a:defRPr/>
            </a:pPr>
            <a:r>
              <a:rPr lang="en-US" dirty="0">
                <a:solidFill>
                  <a:schemeClr val="bg1">
                    <a:lumMod val="50000"/>
                  </a:schemeClr>
                </a:solidFill>
                <a:latin typeface="Arial" pitchFamily="34" charset="0"/>
                <a:cs typeface="Arial" pitchFamily="34" charset="0"/>
              </a:rPr>
              <a:t>   jointers</a:t>
            </a:r>
          </a:p>
          <a:p>
            <a:pPr>
              <a:buFont typeface="Arial" charset="0"/>
              <a:buChar char="•"/>
              <a:defRPr/>
            </a:pPr>
            <a:r>
              <a:rPr lang="en-US" dirty="0">
                <a:solidFill>
                  <a:schemeClr val="bg1">
                    <a:lumMod val="50000"/>
                  </a:schemeClr>
                </a:solidFill>
                <a:latin typeface="Arial" pitchFamily="34" charset="0"/>
                <a:cs typeface="Arial" pitchFamily="34" charset="0"/>
              </a:rPr>
              <a:t> Final Testing and Commissioning</a:t>
            </a:r>
          </a:p>
          <a:p>
            <a:pPr>
              <a:buFont typeface="Arial" charset="0"/>
              <a:buChar char="•"/>
              <a:defRPr/>
            </a:pPr>
            <a:endParaRPr lang="en-US" dirty="0">
              <a:solidFill>
                <a:schemeClr val="bg1">
                  <a:lumMod val="50000"/>
                </a:schemeClr>
              </a:solidFill>
              <a:latin typeface="Arial" pitchFamily="34" charset="0"/>
              <a:cs typeface="Arial" pitchFamily="34" charset="0"/>
            </a:endParaRPr>
          </a:p>
        </p:txBody>
      </p:sp>
      <p:pic>
        <p:nvPicPr>
          <p:cNvPr id="31748" name="Picture 5" descr="C:\Documents and Settings\ejrao\Desktop\BIRLA CARBON\132KV Birla Carbon site photos\29012011611.jpg"/>
          <p:cNvPicPr>
            <a:picLocks noChangeAspect="1" noChangeArrowheads="1"/>
          </p:cNvPicPr>
          <p:nvPr/>
        </p:nvPicPr>
        <p:blipFill>
          <a:blip r:embed="rId2" cstate="print"/>
          <a:srcRect/>
          <a:stretch>
            <a:fillRect/>
          </a:stretch>
        </p:blipFill>
        <p:spPr bwMode="auto">
          <a:xfrm>
            <a:off x="609600" y="2514600"/>
            <a:ext cx="2571750" cy="1981200"/>
          </a:xfrm>
          <a:prstGeom prst="rect">
            <a:avLst/>
          </a:prstGeom>
          <a:noFill/>
          <a:ln w="9525">
            <a:noFill/>
            <a:miter lim="800000"/>
            <a:headEnd/>
            <a:tailEnd/>
          </a:ln>
        </p:spPr>
      </p:pic>
      <p:pic>
        <p:nvPicPr>
          <p:cNvPr id="31749" name="Picture 6" descr="C:\Documents and Settings\ejrao\Desktop\BIRLA CARBON\132KV Birla Carbon site photos\29012011615.jpg"/>
          <p:cNvPicPr>
            <a:picLocks noChangeAspect="1" noChangeArrowheads="1"/>
          </p:cNvPicPr>
          <p:nvPr/>
        </p:nvPicPr>
        <p:blipFill>
          <a:blip r:embed="rId3" cstate="print"/>
          <a:srcRect/>
          <a:stretch>
            <a:fillRect/>
          </a:stretch>
        </p:blipFill>
        <p:spPr bwMode="auto">
          <a:xfrm>
            <a:off x="609600" y="4876800"/>
            <a:ext cx="2571750" cy="1828800"/>
          </a:xfrm>
          <a:prstGeom prst="rect">
            <a:avLst/>
          </a:prstGeom>
          <a:noFill/>
          <a:ln w="9525">
            <a:noFill/>
            <a:miter lim="800000"/>
            <a:headEnd/>
            <a:tailEnd/>
          </a:ln>
        </p:spPr>
      </p:pic>
      <p:pic>
        <p:nvPicPr>
          <p:cNvPr id="31750" name="Picture 3" descr="C:\Documents and Settings\ejrao\Desktop\BIRLA CARBON\132KV Birla Carbon site photos\05022011662.jpg"/>
          <p:cNvPicPr>
            <a:picLocks noChangeAspect="1" noChangeArrowheads="1"/>
          </p:cNvPicPr>
          <p:nvPr/>
        </p:nvPicPr>
        <p:blipFill>
          <a:blip r:embed="rId4" cstate="print"/>
          <a:srcRect/>
          <a:stretch>
            <a:fillRect/>
          </a:stretch>
        </p:blipFill>
        <p:spPr bwMode="auto">
          <a:xfrm>
            <a:off x="3276600" y="5486400"/>
            <a:ext cx="1752600" cy="1143000"/>
          </a:xfrm>
          <a:prstGeom prst="rect">
            <a:avLst/>
          </a:prstGeom>
          <a:noFill/>
          <a:ln w="9525">
            <a:noFill/>
            <a:miter lim="800000"/>
            <a:headEnd/>
            <a:tailEnd/>
          </a:ln>
        </p:spPr>
      </p:pic>
      <p:pic>
        <p:nvPicPr>
          <p:cNvPr id="31751" name="Picture 6" descr="C:\Documents and Settings\ejrao\Desktop\BIRLA CARBON\132KV Birla Carbon site photos\02022011643.jpg"/>
          <p:cNvPicPr>
            <a:picLocks noChangeAspect="1" noChangeArrowheads="1"/>
          </p:cNvPicPr>
          <p:nvPr/>
        </p:nvPicPr>
        <p:blipFill>
          <a:blip r:embed="rId5" cstate="print"/>
          <a:srcRect/>
          <a:stretch>
            <a:fillRect/>
          </a:stretch>
        </p:blipFill>
        <p:spPr bwMode="auto">
          <a:xfrm>
            <a:off x="5181600" y="5486400"/>
            <a:ext cx="1676400" cy="1143000"/>
          </a:xfrm>
          <a:prstGeom prst="rect">
            <a:avLst/>
          </a:prstGeom>
          <a:noFill/>
          <a:ln w="9525">
            <a:noFill/>
            <a:miter lim="800000"/>
            <a:headEnd/>
            <a:tailEnd/>
          </a:ln>
        </p:spPr>
      </p:pic>
      <p:pic>
        <p:nvPicPr>
          <p:cNvPr id="31752" name="Picture 4" descr="C:\Documents and Settings\ejrao\Desktop\BIRLA CARBON\132KV Birla Carbon site photos\29012011617.jpg"/>
          <p:cNvPicPr>
            <a:picLocks noChangeAspect="1" noChangeArrowheads="1"/>
          </p:cNvPicPr>
          <p:nvPr/>
        </p:nvPicPr>
        <p:blipFill>
          <a:blip r:embed="rId6" cstate="print"/>
          <a:srcRect/>
          <a:stretch>
            <a:fillRect/>
          </a:stretch>
        </p:blipFill>
        <p:spPr bwMode="auto">
          <a:xfrm>
            <a:off x="6934200" y="5486400"/>
            <a:ext cx="1981200" cy="1143000"/>
          </a:xfrm>
          <a:prstGeom prst="rect">
            <a:avLst/>
          </a:prstGeom>
          <a:noFill/>
          <a:ln w="9525">
            <a:noFill/>
            <a:miter lim="800000"/>
            <a:headEnd/>
            <a:tailEnd/>
          </a:ln>
        </p:spPr>
      </p:pic>
      <p:sp>
        <p:nvSpPr>
          <p:cNvPr id="31753" name="TextBox 10"/>
          <p:cNvSpPr txBox="1">
            <a:spLocks noChangeArrowheads="1"/>
          </p:cNvSpPr>
          <p:nvPr/>
        </p:nvSpPr>
        <p:spPr bwMode="auto">
          <a:xfrm>
            <a:off x="257175" y="1444625"/>
            <a:ext cx="3817938" cy="523875"/>
          </a:xfrm>
          <a:prstGeom prst="rect">
            <a:avLst/>
          </a:prstGeom>
          <a:noFill/>
          <a:ln w="9525">
            <a:noFill/>
            <a:miter lim="800000"/>
            <a:headEnd/>
            <a:tailEnd/>
          </a:ln>
        </p:spPr>
        <p:txBody>
          <a:bodyPr wrap="none">
            <a:spAutoFit/>
          </a:bodyPr>
          <a:lstStyle/>
          <a:p>
            <a:r>
              <a:rPr lang="en-US" sz="2800" b="1">
                <a:solidFill>
                  <a:srgbClr val="779483"/>
                </a:solidFill>
                <a:cs typeface="Arial" charset="0"/>
              </a:rPr>
              <a:t>EHV Project Services</a:t>
            </a:r>
          </a:p>
        </p:txBody>
      </p:sp>
      <p:sp>
        <p:nvSpPr>
          <p:cNvPr id="10" name="TextBox 9"/>
          <p:cNvSpPr txBox="1"/>
          <p:nvPr/>
        </p:nvSpPr>
        <p:spPr>
          <a:xfrm>
            <a:off x="7086600" y="5562600"/>
            <a:ext cx="976999" cy="276999"/>
          </a:xfrm>
          <a:prstGeom prst="rect">
            <a:avLst/>
          </a:prstGeom>
          <a:noFill/>
        </p:spPr>
        <p:txBody>
          <a:bodyPr wrap="none" rtlCol="0">
            <a:spAutoFit/>
          </a:bodyPr>
          <a:lstStyle/>
          <a:p>
            <a:r>
              <a:rPr lang="en-US" sz="1200" dirty="0" smtClean="0">
                <a:solidFill>
                  <a:schemeClr val="bg1"/>
                </a:solidFill>
              </a:rPr>
              <a:t>EARTHING</a:t>
            </a:r>
            <a:endParaRPr lang="en-IN"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2057400"/>
            <a:ext cx="6705600" cy="4419600"/>
          </a:xfrm>
        </p:spPr>
        <p:txBody>
          <a:bodyPr>
            <a:noAutofit/>
          </a:bodyPr>
          <a:lstStyle/>
          <a:p>
            <a:pPr marL="0" algn="just">
              <a:spcBef>
                <a:spcPts val="0"/>
              </a:spcBef>
              <a:defRPr/>
            </a:pPr>
            <a:r>
              <a:rPr lang="en-US" sz="2400" dirty="0" smtClean="0">
                <a:solidFill>
                  <a:schemeClr val="bg1">
                    <a:lumMod val="50000"/>
                  </a:schemeClr>
                </a:solidFill>
                <a:latin typeface="Arial" pitchFamily="34" charset="0"/>
                <a:cs typeface="Arial" pitchFamily="34" charset="0"/>
              </a:rPr>
              <a:t>Pioneers in 220 kV XLPE Cables in India.</a:t>
            </a:r>
          </a:p>
          <a:p>
            <a:pPr marL="0" algn="just">
              <a:spcBef>
                <a:spcPts val="0"/>
              </a:spcBef>
              <a:buFont typeface="Arial" charset="0"/>
              <a:buNone/>
              <a:defRPr/>
            </a:pPr>
            <a:endParaRPr lang="en-US" sz="2400" dirty="0" smtClean="0">
              <a:solidFill>
                <a:schemeClr val="bg1">
                  <a:lumMod val="50000"/>
                </a:schemeClr>
              </a:solidFill>
              <a:latin typeface="Arial" pitchFamily="34" charset="0"/>
              <a:cs typeface="Arial" pitchFamily="34" charset="0"/>
            </a:endParaRPr>
          </a:p>
          <a:p>
            <a:pPr marL="347472" algn="just">
              <a:spcBef>
                <a:spcPts val="0"/>
              </a:spcBef>
              <a:defRPr/>
            </a:pPr>
            <a:r>
              <a:rPr lang="en-US" sz="2400" dirty="0" smtClean="0">
                <a:solidFill>
                  <a:schemeClr val="bg1">
                    <a:lumMod val="50000"/>
                  </a:schemeClr>
                </a:solidFill>
                <a:latin typeface="Arial" pitchFamily="34" charset="0"/>
                <a:cs typeface="Arial" pitchFamily="34" charset="0"/>
              </a:rPr>
              <a:t>The first 220 KV cable manufactured  in 1993 and Type tested at KEMA Netherlands.</a:t>
            </a:r>
          </a:p>
          <a:p>
            <a:pPr marL="347472" algn="just">
              <a:spcBef>
                <a:spcPts val="0"/>
              </a:spcBef>
              <a:buFont typeface="Arial" charset="0"/>
              <a:buNone/>
              <a:defRPr/>
            </a:pPr>
            <a:endParaRPr lang="en-US" sz="2400" dirty="0" smtClean="0">
              <a:solidFill>
                <a:schemeClr val="bg1">
                  <a:lumMod val="50000"/>
                </a:schemeClr>
              </a:solidFill>
              <a:latin typeface="Arial" pitchFamily="34" charset="0"/>
              <a:cs typeface="Arial" pitchFamily="34" charset="0"/>
            </a:endParaRPr>
          </a:p>
          <a:p>
            <a:pPr marL="347472" algn="just">
              <a:spcBef>
                <a:spcPts val="0"/>
              </a:spcBef>
              <a:defRPr/>
            </a:pPr>
            <a:r>
              <a:rPr lang="en-US" sz="2400" dirty="0" smtClean="0">
                <a:solidFill>
                  <a:schemeClr val="bg1">
                    <a:lumMod val="50000"/>
                  </a:schemeClr>
                </a:solidFill>
                <a:latin typeface="Arial" pitchFamily="34" charset="0"/>
                <a:cs typeface="Arial" pitchFamily="34" charset="0"/>
              </a:rPr>
              <a:t>The first 220 KV cable supplied to TNEB in 1994 is in satisfactory operation till date.</a:t>
            </a:r>
          </a:p>
          <a:p>
            <a:pPr marL="347472" algn="just">
              <a:spcBef>
                <a:spcPts val="0"/>
              </a:spcBef>
              <a:buFont typeface="Arial" charset="0"/>
              <a:buNone/>
              <a:defRPr/>
            </a:pPr>
            <a:endParaRPr lang="en-US" sz="2400" dirty="0" smtClean="0">
              <a:solidFill>
                <a:schemeClr val="bg1">
                  <a:lumMod val="50000"/>
                </a:schemeClr>
              </a:solidFill>
              <a:latin typeface="Arial" pitchFamily="34" charset="0"/>
              <a:cs typeface="Arial" pitchFamily="34" charset="0"/>
            </a:endParaRPr>
          </a:p>
          <a:p>
            <a:pPr marL="347472" algn="just">
              <a:spcBef>
                <a:spcPts val="0"/>
              </a:spcBef>
              <a:defRPr/>
            </a:pPr>
            <a:r>
              <a:rPr lang="en-US" sz="2400" dirty="0" smtClean="0">
                <a:solidFill>
                  <a:schemeClr val="bg1">
                    <a:lumMod val="50000"/>
                  </a:schemeClr>
                </a:solidFill>
                <a:latin typeface="Arial" pitchFamily="34" charset="0"/>
                <a:cs typeface="Arial" pitchFamily="34" charset="0"/>
              </a:rPr>
              <a:t>PQ TEST done on 230kV cable at CESI LAB.</a:t>
            </a:r>
          </a:p>
          <a:p>
            <a:pPr marL="347472" algn="just">
              <a:spcBef>
                <a:spcPts val="0"/>
              </a:spcBef>
              <a:buFont typeface="Arial" charset="0"/>
              <a:buNone/>
              <a:defRPr/>
            </a:pPr>
            <a:r>
              <a:rPr lang="en-US" sz="2400" dirty="0" smtClean="0">
                <a:solidFill>
                  <a:schemeClr val="bg1">
                    <a:lumMod val="50000"/>
                  </a:schemeClr>
                </a:solidFill>
                <a:latin typeface="Arial" pitchFamily="34" charset="0"/>
                <a:cs typeface="Arial" pitchFamily="34" charset="0"/>
              </a:rPr>
              <a:t> </a:t>
            </a:r>
          </a:p>
          <a:p>
            <a:pPr marL="347472" algn="just">
              <a:spcBef>
                <a:spcPts val="0"/>
              </a:spcBef>
              <a:defRPr/>
            </a:pPr>
            <a:r>
              <a:rPr lang="en-US" sz="2400" dirty="0" smtClean="0">
                <a:solidFill>
                  <a:schemeClr val="bg1">
                    <a:lumMod val="50000"/>
                  </a:schemeClr>
                </a:solidFill>
                <a:latin typeface="Arial" pitchFamily="34" charset="0"/>
                <a:cs typeface="Arial" pitchFamily="34" charset="0"/>
              </a:rPr>
              <a:t>Type tested 66 kV, 110 kV, 132kV &amp; 230 kV Cables in CPRI Bangalore</a:t>
            </a:r>
          </a:p>
        </p:txBody>
      </p:sp>
      <p:pic>
        <p:nvPicPr>
          <p:cNvPr id="37891" name="Picture 6" descr="C:\Documents and Settings\ejrao\Desktop\BIRLA CARBON\132KV Birla Carbon site photos\29012011615.jpg"/>
          <p:cNvPicPr>
            <a:picLocks noChangeAspect="1" noChangeArrowheads="1"/>
          </p:cNvPicPr>
          <p:nvPr/>
        </p:nvPicPr>
        <p:blipFill>
          <a:blip r:embed="rId2" cstate="print"/>
          <a:srcRect/>
          <a:stretch>
            <a:fillRect/>
          </a:stretch>
        </p:blipFill>
        <p:spPr bwMode="auto">
          <a:xfrm>
            <a:off x="457200" y="2133600"/>
            <a:ext cx="1600200" cy="1371600"/>
          </a:xfrm>
          <a:prstGeom prst="rect">
            <a:avLst/>
          </a:prstGeom>
          <a:noFill/>
          <a:ln w="9525">
            <a:noFill/>
            <a:miter lim="800000"/>
            <a:headEnd/>
            <a:tailEnd/>
          </a:ln>
        </p:spPr>
      </p:pic>
      <p:pic>
        <p:nvPicPr>
          <p:cNvPr id="37892" name="Picture 4" descr="C:\Documents and Settings\ejrao\Desktop\BIRLA CARBON\132KV Birla Carbon site photos\12112010563.jpg"/>
          <p:cNvPicPr>
            <a:picLocks noChangeAspect="1" noChangeArrowheads="1"/>
          </p:cNvPicPr>
          <p:nvPr/>
        </p:nvPicPr>
        <p:blipFill>
          <a:blip r:embed="rId3" cstate="print"/>
          <a:srcRect/>
          <a:stretch>
            <a:fillRect/>
          </a:stretch>
        </p:blipFill>
        <p:spPr bwMode="auto">
          <a:xfrm>
            <a:off x="457200" y="3581400"/>
            <a:ext cx="1600200" cy="1371600"/>
          </a:xfrm>
          <a:prstGeom prst="rect">
            <a:avLst/>
          </a:prstGeom>
          <a:noFill/>
          <a:ln w="9525">
            <a:noFill/>
            <a:miter lim="800000"/>
            <a:headEnd/>
            <a:tailEnd/>
          </a:ln>
        </p:spPr>
      </p:pic>
      <p:pic>
        <p:nvPicPr>
          <p:cNvPr id="37893" name="Picture 2"/>
          <p:cNvPicPr>
            <a:picLocks noChangeAspect="1" noChangeArrowheads="1"/>
          </p:cNvPicPr>
          <p:nvPr/>
        </p:nvPicPr>
        <p:blipFill>
          <a:blip r:embed="rId4" cstate="print"/>
          <a:srcRect/>
          <a:stretch>
            <a:fillRect/>
          </a:stretch>
        </p:blipFill>
        <p:spPr bwMode="auto">
          <a:xfrm>
            <a:off x="457200" y="5105400"/>
            <a:ext cx="1600200" cy="1524000"/>
          </a:xfrm>
          <a:prstGeom prst="rect">
            <a:avLst/>
          </a:prstGeom>
          <a:noFill/>
          <a:ln w="9525">
            <a:noFill/>
            <a:miter lim="800000"/>
            <a:headEnd/>
            <a:tailEnd/>
          </a:ln>
        </p:spPr>
      </p:pic>
      <p:sp>
        <p:nvSpPr>
          <p:cNvPr id="37894" name="TextBox 6"/>
          <p:cNvSpPr txBox="1">
            <a:spLocks noChangeArrowheads="1"/>
          </p:cNvSpPr>
          <p:nvPr/>
        </p:nvSpPr>
        <p:spPr bwMode="auto">
          <a:xfrm>
            <a:off x="257175" y="1444625"/>
            <a:ext cx="2979738" cy="523875"/>
          </a:xfrm>
          <a:prstGeom prst="rect">
            <a:avLst/>
          </a:prstGeom>
          <a:noFill/>
          <a:ln w="9525">
            <a:noFill/>
            <a:miter lim="800000"/>
            <a:headEnd/>
            <a:tailEnd/>
          </a:ln>
        </p:spPr>
        <p:txBody>
          <a:bodyPr wrap="none">
            <a:spAutoFit/>
          </a:bodyPr>
          <a:lstStyle/>
          <a:p>
            <a:r>
              <a:rPr lang="en-US" sz="2800" b="1">
                <a:solidFill>
                  <a:srgbClr val="779483"/>
                </a:solidFill>
                <a:cs typeface="Arial" charset="0"/>
              </a:rPr>
              <a:t>EHV Credentials</a:t>
            </a: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mtClean="0"/>
              <a:t>EHV PROJECTS</a:t>
            </a:r>
            <a:endParaRPr lang="en-IN" smtClean="0"/>
          </a:p>
        </p:txBody>
      </p:sp>
      <p:pic>
        <p:nvPicPr>
          <p:cNvPr id="39939" name="Picture 6" descr="C:\Documents and Settings\ejrao\Desktop\BIRLA CARBON\132KV Birla Carbon site photos\29012011615.jpg"/>
          <p:cNvPicPr>
            <a:picLocks noChangeAspect="1" noChangeArrowheads="1"/>
          </p:cNvPicPr>
          <p:nvPr/>
        </p:nvPicPr>
        <p:blipFill>
          <a:blip r:embed="rId3" cstate="print"/>
          <a:srcRect/>
          <a:stretch>
            <a:fillRect/>
          </a:stretch>
        </p:blipFill>
        <p:spPr bwMode="auto">
          <a:xfrm>
            <a:off x="457200" y="2133600"/>
            <a:ext cx="1882775" cy="2087563"/>
          </a:xfrm>
          <a:prstGeom prst="rect">
            <a:avLst/>
          </a:prstGeom>
          <a:noFill/>
          <a:ln w="9525">
            <a:noFill/>
            <a:miter lim="800000"/>
            <a:headEnd/>
            <a:tailEnd/>
          </a:ln>
        </p:spPr>
      </p:pic>
      <p:pic>
        <p:nvPicPr>
          <p:cNvPr id="39940" name="Picture 4" descr="C:\Documents and Settings\ejrao\Desktop\BIRLA CARBON\132KV Birla Carbon site photos\12112010563.jpg"/>
          <p:cNvPicPr>
            <a:picLocks noChangeAspect="1" noChangeArrowheads="1"/>
          </p:cNvPicPr>
          <p:nvPr/>
        </p:nvPicPr>
        <p:blipFill>
          <a:blip r:embed="rId4" cstate="print"/>
          <a:srcRect/>
          <a:stretch>
            <a:fillRect/>
          </a:stretch>
        </p:blipFill>
        <p:spPr bwMode="auto">
          <a:xfrm>
            <a:off x="611188" y="4508500"/>
            <a:ext cx="1873250" cy="2016125"/>
          </a:xfrm>
          <a:prstGeom prst="rect">
            <a:avLst/>
          </a:prstGeom>
          <a:noFill/>
          <a:ln w="9525">
            <a:noFill/>
            <a:miter lim="800000"/>
            <a:headEnd/>
            <a:tailEnd/>
          </a:ln>
        </p:spPr>
      </p:pic>
      <p:pic>
        <p:nvPicPr>
          <p:cNvPr id="39941" name="Picture 2"/>
          <p:cNvPicPr>
            <a:picLocks noChangeAspect="1" noChangeArrowheads="1"/>
          </p:cNvPicPr>
          <p:nvPr/>
        </p:nvPicPr>
        <p:blipFill>
          <a:blip r:embed="rId5" cstate="print"/>
          <a:srcRect/>
          <a:stretch>
            <a:fillRect/>
          </a:stretch>
        </p:blipFill>
        <p:spPr bwMode="auto">
          <a:xfrm>
            <a:off x="5508625" y="4508500"/>
            <a:ext cx="3024188" cy="2016125"/>
          </a:xfrm>
          <a:prstGeom prst="rect">
            <a:avLst/>
          </a:prstGeom>
          <a:noFill/>
          <a:ln w="9525">
            <a:noFill/>
            <a:miter lim="800000"/>
            <a:headEnd/>
            <a:tailEnd/>
          </a:ln>
        </p:spPr>
      </p:pic>
      <p:pic>
        <p:nvPicPr>
          <p:cNvPr id="39942" name="Picture 2"/>
          <p:cNvPicPr>
            <a:picLocks noChangeAspect="1" noChangeArrowheads="1"/>
          </p:cNvPicPr>
          <p:nvPr/>
        </p:nvPicPr>
        <p:blipFill>
          <a:blip r:embed="rId6" cstate="print"/>
          <a:srcRect/>
          <a:stretch>
            <a:fillRect/>
          </a:stretch>
        </p:blipFill>
        <p:spPr bwMode="auto">
          <a:xfrm>
            <a:off x="2411413" y="2133600"/>
            <a:ext cx="3024187" cy="2159000"/>
          </a:xfrm>
          <a:prstGeom prst="rect">
            <a:avLst/>
          </a:prstGeom>
          <a:noFill/>
          <a:ln w="9525">
            <a:noFill/>
            <a:miter lim="800000"/>
            <a:headEnd/>
            <a:tailEnd/>
          </a:ln>
        </p:spPr>
      </p:pic>
      <p:pic>
        <p:nvPicPr>
          <p:cNvPr id="39943" name="Picture 5"/>
          <p:cNvPicPr>
            <a:picLocks noChangeAspect="1" noChangeArrowheads="1"/>
          </p:cNvPicPr>
          <p:nvPr/>
        </p:nvPicPr>
        <p:blipFill>
          <a:blip r:embed="rId7" cstate="print"/>
          <a:srcRect/>
          <a:stretch>
            <a:fillRect/>
          </a:stretch>
        </p:blipFill>
        <p:spPr bwMode="auto">
          <a:xfrm>
            <a:off x="5580063" y="2133600"/>
            <a:ext cx="3095625" cy="2159000"/>
          </a:xfrm>
          <a:prstGeom prst="rect">
            <a:avLst/>
          </a:prstGeom>
          <a:noFill/>
          <a:ln w="9525">
            <a:noFill/>
            <a:miter lim="800000"/>
            <a:headEnd/>
            <a:tailEnd/>
          </a:ln>
        </p:spPr>
      </p:pic>
      <p:pic>
        <p:nvPicPr>
          <p:cNvPr id="39944" name="Picture 6"/>
          <p:cNvPicPr>
            <a:picLocks noChangeAspect="1" noChangeArrowheads="1"/>
          </p:cNvPicPr>
          <p:nvPr/>
        </p:nvPicPr>
        <p:blipFill>
          <a:blip r:embed="rId8" cstate="print"/>
          <a:srcRect/>
          <a:stretch>
            <a:fillRect/>
          </a:stretch>
        </p:blipFill>
        <p:spPr bwMode="auto">
          <a:xfrm>
            <a:off x="2627313" y="4508500"/>
            <a:ext cx="2736850" cy="1992313"/>
          </a:xfrm>
          <a:prstGeom prst="rect">
            <a:avLst/>
          </a:prstGeom>
          <a:noFill/>
          <a:ln w="9525">
            <a:noFill/>
            <a:miter lim="800000"/>
            <a:headEnd/>
            <a:tailEnd/>
          </a:ln>
        </p:spPr>
      </p:pic>
      <p:sp>
        <p:nvSpPr>
          <p:cNvPr id="9" name="TextBox 8"/>
          <p:cNvSpPr txBox="1"/>
          <p:nvPr/>
        </p:nvSpPr>
        <p:spPr>
          <a:xfrm>
            <a:off x="609600" y="4724400"/>
            <a:ext cx="1763175" cy="276999"/>
          </a:xfrm>
          <a:prstGeom prst="rect">
            <a:avLst/>
          </a:prstGeom>
          <a:noFill/>
        </p:spPr>
        <p:txBody>
          <a:bodyPr wrap="none" rtlCol="0">
            <a:spAutoFit/>
          </a:bodyPr>
          <a:lstStyle/>
          <a:p>
            <a:r>
              <a:rPr lang="en-US" sz="1200" dirty="0" smtClean="0">
                <a:solidFill>
                  <a:schemeClr val="bg1"/>
                </a:solidFill>
              </a:rPr>
              <a:t>PGCIL PUDUCHERRY</a:t>
            </a:r>
            <a:endParaRPr lang="en-IN" dirty="0">
              <a:solidFill>
                <a:schemeClr val="bg1"/>
              </a:solidFill>
            </a:endParaRPr>
          </a:p>
        </p:txBody>
      </p:sp>
      <p:sp>
        <p:nvSpPr>
          <p:cNvPr id="10" name="TextBox 9"/>
          <p:cNvSpPr txBox="1"/>
          <p:nvPr/>
        </p:nvSpPr>
        <p:spPr>
          <a:xfrm>
            <a:off x="6324600" y="3276600"/>
            <a:ext cx="1454309" cy="369332"/>
          </a:xfrm>
          <a:prstGeom prst="rect">
            <a:avLst/>
          </a:prstGeom>
          <a:noFill/>
        </p:spPr>
        <p:txBody>
          <a:bodyPr wrap="none" rtlCol="0">
            <a:spAutoFit/>
          </a:bodyPr>
          <a:lstStyle/>
          <a:p>
            <a:r>
              <a:rPr lang="en-US" dirty="0" smtClean="0">
                <a:solidFill>
                  <a:schemeClr val="bg1"/>
                </a:solidFill>
              </a:rPr>
              <a:t>BHEL TNEB</a:t>
            </a:r>
            <a:endParaRPr lang="en-IN" dirty="0">
              <a:solidFill>
                <a:schemeClr val="bg1"/>
              </a:solidFill>
            </a:endParaRPr>
          </a:p>
        </p:txBody>
      </p:sp>
      <p:sp>
        <p:nvSpPr>
          <p:cNvPr id="11" name="TextBox 10"/>
          <p:cNvSpPr txBox="1"/>
          <p:nvPr/>
        </p:nvSpPr>
        <p:spPr>
          <a:xfrm>
            <a:off x="3352800" y="5257800"/>
            <a:ext cx="1398781" cy="369332"/>
          </a:xfrm>
          <a:prstGeom prst="rect">
            <a:avLst/>
          </a:prstGeom>
          <a:noFill/>
        </p:spPr>
        <p:txBody>
          <a:bodyPr wrap="none" rtlCol="0">
            <a:spAutoFit/>
          </a:bodyPr>
          <a:lstStyle/>
          <a:p>
            <a:r>
              <a:rPr lang="en-US" dirty="0" smtClean="0">
                <a:solidFill>
                  <a:schemeClr val="bg1"/>
                </a:solidFill>
              </a:rPr>
              <a:t>VSP VIZAG</a:t>
            </a:r>
            <a:endParaRPr lang="en-IN"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3"/>
          <p:cNvSpPr txBox="1">
            <a:spLocks noChangeArrowheads="1"/>
          </p:cNvSpPr>
          <p:nvPr/>
        </p:nvSpPr>
        <p:spPr bwMode="auto">
          <a:xfrm>
            <a:off x="3048000" y="2362200"/>
            <a:ext cx="1527175" cy="369888"/>
          </a:xfrm>
          <a:prstGeom prst="rect">
            <a:avLst/>
          </a:prstGeom>
          <a:noFill/>
          <a:ln w="9525">
            <a:noFill/>
            <a:miter lim="800000"/>
            <a:headEnd/>
            <a:tailEnd/>
          </a:ln>
        </p:spPr>
        <p:txBody>
          <a:bodyPr wrap="none">
            <a:spAutoFit/>
          </a:bodyPr>
          <a:lstStyle/>
          <a:p>
            <a:r>
              <a:rPr lang="en-US"/>
              <a:t>THANK YOU</a:t>
            </a:r>
            <a:endParaRPr lang="en-IN"/>
          </a:p>
        </p:txBody>
      </p:sp>
      <p:pic>
        <p:nvPicPr>
          <p:cNvPr id="43011" name="Picture 3"/>
          <p:cNvPicPr>
            <a:picLocks noChangeAspect="1" noChangeArrowheads="1"/>
          </p:cNvPicPr>
          <p:nvPr/>
        </p:nvPicPr>
        <p:blipFill>
          <a:blip r:embed="rId3" cstate="print"/>
          <a:srcRect/>
          <a:stretch>
            <a:fillRect/>
          </a:stretch>
        </p:blipFill>
        <p:spPr bwMode="auto">
          <a:xfrm>
            <a:off x="1270158" y="1143000"/>
            <a:ext cx="6730842" cy="4845600"/>
          </a:xfrm>
          <a:prstGeom prst="rect">
            <a:avLst/>
          </a:prstGeom>
          <a:noFill/>
          <a:ln w="9525">
            <a:noFill/>
            <a:miter lim="800000"/>
            <a:headEnd/>
            <a:tailEnd/>
          </a:ln>
        </p:spPr>
      </p:pic>
      <p:sp>
        <p:nvSpPr>
          <p:cNvPr id="4" name="TextBox 3"/>
          <p:cNvSpPr txBox="1"/>
          <p:nvPr/>
        </p:nvSpPr>
        <p:spPr>
          <a:xfrm>
            <a:off x="3352800" y="1828800"/>
            <a:ext cx="2193870" cy="369332"/>
          </a:xfrm>
          <a:prstGeom prst="rect">
            <a:avLst/>
          </a:prstGeom>
          <a:noFill/>
        </p:spPr>
        <p:txBody>
          <a:bodyPr wrap="none" rtlCol="0">
            <a:spAutoFit/>
          </a:bodyPr>
          <a:lstStyle/>
          <a:p>
            <a:r>
              <a:rPr lang="en-US" b="1" dirty="0" smtClean="0">
                <a:solidFill>
                  <a:schemeClr val="bg1"/>
                </a:solidFill>
              </a:rPr>
              <a:t>SAFETY MEETING</a:t>
            </a:r>
            <a:endParaRPr lang="en-IN" b="1"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4"/>
          <p:cNvSpPr txBox="1">
            <a:spLocks noChangeArrowheads="1"/>
          </p:cNvSpPr>
          <p:nvPr/>
        </p:nvSpPr>
        <p:spPr bwMode="auto">
          <a:xfrm>
            <a:off x="153988" y="2495550"/>
            <a:ext cx="1601787" cy="400050"/>
          </a:xfrm>
          <a:prstGeom prst="rect">
            <a:avLst/>
          </a:prstGeom>
          <a:solidFill>
            <a:schemeClr val="accent1"/>
          </a:solidFill>
          <a:ln w="9525">
            <a:noFill/>
            <a:miter lim="800000"/>
            <a:headEnd/>
            <a:tailEnd/>
          </a:ln>
        </p:spPr>
        <p:txBody>
          <a:bodyPr lIns="91429" tIns="45715" rIns="91429" bIns="45715" anchor="ctr"/>
          <a:lstStyle/>
          <a:p>
            <a:pPr algn="ctr"/>
            <a:r>
              <a:rPr lang="en-US">
                <a:solidFill>
                  <a:schemeClr val="bg1"/>
                </a:solidFill>
                <a:latin typeface="Book Antiqua" pitchFamily="18" charset="0"/>
              </a:rPr>
              <a:t>State Utilities</a:t>
            </a:r>
          </a:p>
        </p:txBody>
      </p:sp>
      <p:sp>
        <p:nvSpPr>
          <p:cNvPr id="41987" name="Text Box 4"/>
          <p:cNvSpPr txBox="1">
            <a:spLocks noChangeArrowheads="1"/>
          </p:cNvSpPr>
          <p:nvPr/>
        </p:nvSpPr>
        <p:spPr bwMode="auto">
          <a:xfrm>
            <a:off x="155575" y="3352800"/>
            <a:ext cx="1600200" cy="533400"/>
          </a:xfrm>
          <a:prstGeom prst="rect">
            <a:avLst/>
          </a:prstGeom>
          <a:solidFill>
            <a:schemeClr val="accent1"/>
          </a:solidFill>
          <a:ln w="9525">
            <a:noFill/>
            <a:miter lim="800000"/>
            <a:headEnd/>
            <a:tailEnd/>
          </a:ln>
        </p:spPr>
        <p:txBody>
          <a:bodyPr lIns="91429" tIns="45715" rIns="91429" bIns="45715" anchor="ctr"/>
          <a:lstStyle/>
          <a:p>
            <a:pPr algn="ctr"/>
            <a:r>
              <a:rPr lang="en-US">
                <a:solidFill>
                  <a:schemeClr val="bg1"/>
                </a:solidFill>
                <a:latin typeface="Book Antiqua" pitchFamily="18" charset="0"/>
              </a:rPr>
              <a:t>Private Utilities</a:t>
            </a:r>
          </a:p>
        </p:txBody>
      </p:sp>
      <p:sp>
        <p:nvSpPr>
          <p:cNvPr id="41988" name="Text Box 4"/>
          <p:cNvSpPr txBox="1">
            <a:spLocks noChangeArrowheads="1"/>
          </p:cNvSpPr>
          <p:nvPr/>
        </p:nvSpPr>
        <p:spPr bwMode="auto">
          <a:xfrm>
            <a:off x="155575" y="6096000"/>
            <a:ext cx="1600200" cy="528638"/>
          </a:xfrm>
          <a:prstGeom prst="rect">
            <a:avLst/>
          </a:prstGeom>
          <a:solidFill>
            <a:schemeClr val="accent1"/>
          </a:solidFill>
          <a:ln w="9525">
            <a:noFill/>
            <a:miter lim="800000"/>
            <a:headEnd/>
            <a:tailEnd/>
          </a:ln>
        </p:spPr>
        <p:txBody>
          <a:bodyPr lIns="91429" tIns="45715" rIns="91429" bIns="45715" anchor="ctr"/>
          <a:lstStyle/>
          <a:p>
            <a:pPr algn="ctr"/>
            <a:r>
              <a:rPr lang="en-US">
                <a:solidFill>
                  <a:schemeClr val="bg1"/>
                </a:solidFill>
                <a:latin typeface="Book Antiqua" pitchFamily="18" charset="0"/>
              </a:rPr>
              <a:t>Other Companies</a:t>
            </a:r>
          </a:p>
        </p:txBody>
      </p:sp>
      <p:sp>
        <p:nvSpPr>
          <p:cNvPr id="41989" name="Text Box 4"/>
          <p:cNvSpPr txBox="1">
            <a:spLocks noChangeArrowheads="1"/>
          </p:cNvSpPr>
          <p:nvPr/>
        </p:nvSpPr>
        <p:spPr bwMode="auto">
          <a:xfrm>
            <a:off x="155575" y="5181600"/>
            <a:ext cx="1600200" cy="534988"/>
          </a:xfrm>
          <a:prstGeom prst="rect">
            <a:avLst/>
          </a:prstGeom>
          <a:solidFill>
            <a:schemeClr val="accent1"/>
          </a:solidFill>
          <a:ln w="9525">
            <a:noFill/>
            <a:miter lim="800000"/>
            <a:headEnd/>
            <a:tailEnd/>
          </a:ln>
        </p:spPr>
        <p:txBody>
          <a:bodyPr lIns="91429" tIns="45715" rIns="91429" bIns="45715" anchor="ctr"/>
          <a:lstStyle/>
          <a:p>
            <a:pPr algn="ctr"/>
            <a:r>
              <a:rPr lang="en-US">
                <a:solidFill>
                  <a:schemeClr val="bg1"/>
                </a:solidFill>
                <a:latin typeface="Book Antiqua" pitchFamily="18" charset="0"/>
              </a:rPr>
              <a:t>Government Bodies</a:t>
            </a:r>
          </a:p>
        </p:txBody>
      </p:sp>
      <p:sp>
        <p:nvSpPr>
          <p:cNvPr id="41990" name="Text Box 4"/>
          <p:cNvSpPr txBox="1">
            <a:spLocks noChangeArrowheads="1"/>
          </p:cNvSpPr>
          <p:nvPr/>
        </p:nvSpPr>
        <p:spPr bwMode="auto">
          <a:xfrm>
            <a:off x="155575" y="4338638"/>
            <a:ext cx="1600200" cy="461962"/>
          </a:xfrm>
          <a:prstGeom prst="rect">
            <a:avLst/>
          </a:prstGeom>
          <a:solidFill>
            <a:schemeClr val="accent1"/>
          </a:solidFill>
          <a:ln w="9525">
            <a:noFill/>
            <a:miter lim="800000"/>
            <a:headEnd/>
            <a:tailEnd/>
          </a:ln>
        </p:spPr>
        <p:txBody>
          <a:bodyPr lIns="91429" tIns="45715" rIns="91429" bIns="45715" anchor="ctr"/>
          <a:lstStyle/>
          <a:p>
            <a:pPr algn="ctr"/>
            <a:r>
              <a:rPr lang="en-US">
                <a:solidFill>
                  <a:schemeClr val="bg1"/>
                </a:solidFill>
                <a:latin typeface="Book Antiqua" pitchFamily="18" charset="0"/>
              </a:rPr>
              <a:t>Contractors</a:t>
            </a:r>
          </a:p>
        </p:txBody>
      </p:sp>
      <p:sp>
        <p:nvSpPr>
          <p:cNvPr id="41991" name="Text Box 4"/>
          <p:cNvSpPr txBox="1">
            <a:spLocks noChangeArrowheads="1"/>
          </p:cNvSpPr>
          <p:nvPr/>
        </p:nvSpPr>
        <p:spPr bwMode="auto">
          <a:xfrm>
            <a:off x="152400" y="2495550"/>
            <a:ext cx="1601788" cy="400050"/>
          </a:xfrm>
          <a:prstGeom prst="rect">
            <a:avLst/>
          </a:prstGeom>
          <a:solidFill>
            <a:srgbClr val="779483"/>
          </a:solidFill>
          <a:ln w="9525">
            <a:noFill/>
            <a:miter lim="800000"/>
            <a:headEnd/>
            <a:tailEnd/>
          </a:ln>
        </p:spPr>
        <p:txBody>
          <a:bodyPr lIns="91429" tIns="45715" rIns="91429" bIns="45715" anchor="ctr"/>
          <a:lstStyle/>
          <a:p>
            <a:pPr algn="ctr"/>
            <a:r>
              <a:rPr lang="en-US" sz="1600">
                <a:solidFill>
                  <a:schemeClr val="bg1"/>
                </a:solidFill>
                <a:cs typeface="Arial" charset="0"/>
              </a:rPr>
              <a:t>State Utilities</a:t>
            </a:r>
          </a:p>
        </p:txBody>
      </p:sp>
      <p:sp>
        <p:nvSpPr>
          <p:cNvPr id="41992" name="Text Box 4"/>
          <p:cNvSpPr txBox="1">
            <a:spLocks noChangeArrowheads="1"/>
          </p:cNvSpPr>
          <p:nvPr/>
        </p:nvSpPr>
        <p:spPr bwMode="auto">
          <a:xfrm>
            <a:off x="153988" y="3352800"/>
            <a:ext cx="1600200" cy="533400"/>
          </a:xfrm>
          <a:prstGeom prst="rect">
            <a:avLst/>
          </a:prstGeom>
          <a:solidFill>
            <a:srgbClr val="779483"/>
          </a:solidFill>
          <a:ln w="9525">
            <a:noFill/>
            <a:miter lim="800000"/>
            <a:headEnd/>
            <a:tailEnd/>
          </a:ln>
        </p:spPr>
        <p:txBody>
          <a:bodyPr lIns="91429" tIns="45715" rIns="91429" bIns="45715" anchor="ctr"/>
          <a:lstStyle/>
          <a:p>
            <a:pPr algn="ctr"/>
            <a:r>
              <a:rPr lang="en-US" sz="1600">
                <a:solidFill>
                  <a:schemeClr val="bg1"/>
                </a:solidFill>
                <a:cs typeface="Arial" charset="0"/>
              </a:rPr>
              <a:t>Private Utilities</a:t>
            </a:r>
          </a:p>
        </p:txBody>
      </p:sp>
      <p:sp>
        <p:nvSpPr>
          <p:cNvPr id="41993" name="Text Box 4"/>
          <p:cNvSpPr txBox="1">
            <a:spLocks noChangeArrowheads="1"/>
          </p:cNvSpPr>
          <p:nvPr/>
        </p:nvSpPr>
        <p:spPr bwMode="auto">
          <a:xfrm>
            <a:off x="153988" y="6096000"/>
            <a:ext cx="1600200" cy="528638"/>
          </a:xfrm>
          <a:prstGeom prst="rect">
            <a:avLst/>
          </a:prstGeom>
          <a:solidFill>
            <a:srgbClr val="779483"/>
          </a:solidFill>
          <a:ln w="9525">
            <a:noFill/>
            <a:miter lim="800000"/>
            <a:headEnd/>
            <a:tailEnd/>
          </a:ln>
        </p:spPr>
        <p:txBody>
          <a:bodyPr lIns="91429" tIns="45715" rIns="91429" bIns="45715" anchor="ctr"/>
          <a:lstStyle/>
          <a:p>
            <a:pPr algn="ctr"/>
            <a:r>
              <a:rPr lang="en-US" sz="1600">
                <a:solidFill>
                  <a:schemeClr val="bg1"/>
                </a:solidFill>
                <a:cs typeface="Arial" charset="0"/>
              </a:rPr>
              <a:t>Other Companies</a:t>
            </a:r>
          </a:p>
        </p:txBody>
      </p:sp>
      <p:sp>
        <p:nvSpPr>
          <p:cNvPr id="41994" name="Text Box 4"/>
          <p:cNvSpPr txBox="1">
            <a:spLocks noChangeArrowheads="1"/>
          </p:cNvSpPr>
          <p:nvPr/>
        </p:nvSpPr>
        <p:spPr bwMode="auto">
          <a:xfrm>
            <a:off x="153988" y="5181600"/>
            <a:ext cx="1600200" cy="534988"/>
          </a:xfrm>
          <a:prstGeom prst="rect">
            <a:avLst/>
          </a:prstGeom>
          <a:solidFill>
            <a:srgbClr val="779483"/>
          </a:solidFill>
          <a:ln w="9525">
            <a:noFill/>
            <a:miter lim="800000"/>
            <a:headEnd/>
            <a:tailEnd/>
          </a:ln>
        </p:spPr>
        <p:txBody>
          <a:bodyPr lIns="91429" tIns="45715" rIns="91429" bIns="45715" anchor="ctr"/>
          <a:lstStyle/>
          <a:p>
            <a:pPr algn="ctr"/>
            <a:r>
              <a:rPr lang="en-US" sz="1600">
                <a:solidFill>
                  <a:schemeClr val="bg1"/>
                </a:solidFill>
                <a:cs typeface="Arial" charset="0"/>
              </a:rPr>
              <a:t>Government Bodies</a:t>
            </a:r>
          </a:p>
        </p:txBody>
      </p:sp>
      <p:sp>
        <p:nvSpPr>
          <p:cNvPr id="41995" name="Text Box 4"/>
          <p:cNvSpPr txBox="1">
            <a:spLocks noChangeArrowheads="1"/>
          </p:cNvSpPr>
          <p:nvPr/>
        </p:nvSpPr>
        <p:spPr bwMode="auto">
          <a:xfrm>
            <a:off x="153988" y="4338638"/>
            <a:ext cx="1600200" cy="461962"/>
          </a:xfrm>
          <a:prstGeom prst="rect">
            <a:avLst/>
          </a:prstGeom>
          <a:solidFill>
            <a:srgbClr val="779483"/>
          </a:solidFill>
          <a:ln w="9525">
            <a:noFill/>
            <a:miter lim="800000"/>
            <a:headEnd/>
            <a:tailEnd/>
          </a:ln>
        </p:spPr>
        <p:txBody>
          <a:bodyPr lIns="91429" tIns="45715" rIns="91429" bIns="45715" anchor="ctr"/>
          <a:lstStyle/>
          <a:p>
            <a:pPr algn="ctr"/>
            <a:r>
              <a:rPr lang="en-US" sz="1600">
                <a:solidFill>
                  <a:schemeClr val="bg1"/>
                </a:solidFill>
                <a:cs typeface="Arial" charset="0"/>
              </a:rPr>
              <a:t>Contractors</a:t>
            </a:r>
          </a:p>
        </p:txBody>
      </p:sp>
      <p:pic>
        <p:nvPicPr>
          <p:cNvPr id="41996" name="Picture 30"/>
          <p:cNvPicPr>
            <a:picLocks noChangeAspect="1" noChangeArrowheads="1"/>
          </p:cNvPicPr>
          <p:nvPr/>
        </p:nvPicPr>
        <p:blipFill>
          <a:blip r:embed="rId2" cstate="print"/>
          <a:srcRect/>
          <a:stretch>
            <a:fillRect/>
          </a:stretch>
        </p:blipFill>
        <p:spPr bwMode="auto">
          <a:xfrm>
            <a:off x="3044825" y="5273675"/>
            <a:ext cx="1828800" cy="365125"/>
          </a:xfrm>
          <a:prstGeom prst="rect">
            <a:avLst/>
          </a:prstGeom>
          <a:noFill/>
          <a:ln w="9525">
            <a:noFill/>
            <a:miter lim="800000"/>
            <a:headEnd/>
            <a:tailEnd/>
          </a:ln>
        </p:spPr>
      </p:pic>
      <p:pic>
        <p:nvPicPr>
          <p:cNvPr id="41997" name="Picture 24"/>
          <p:cNvPicPr>
            <a:picLocks noChangeAspect="1" noChangeArrowheads="1"/>
          </p:cNvPicPr>
          <p:nvPr/>
        </p:nvPicPr>
        <p:blipFill>
          <a:blip r:embed="rId3" cstate="print"/>
          <a:srcRect/>
          <a:stretch>
            <a:fillRect/>
          </a:stretch>
        </p:blipFill>
        <p:spPr bwMode="auto">
          <a:xfrm>
            <a:off x="3733800" y="5943600"/>
            <a:ext cx="1314450" cy="657225"/>
          </a:xfrm>
          <a:prstGeom prst="rect">
            <a:avLst/>
          </a:prstGeom>
          <a:noFill/>
          <a:ln w="9525">
            <a:noFill/>
            <a:miter lim="800000"/>
            <a:headEnd/>
            <a:tailEnd/>
          </a:ln>
        </p:spPr>
      </p:pic>
      <p:pic>
        <p:nvPicPr>
          <p:cNvPr id="41998" name="Picture 11"/>
          <p:cNvPicPr>
            <a:picLocks noChangeAspect="1" noChangeArrowheads="1"/>
          </p:cNvPicPr>
          <p:nvPr/>
        </p:nvPicPr>
        <p:blipFill>
          <a:blip r:embed="rId4" cstate="print"/>
          <a:srcRect/>
          <a:stretch>
            <a:fillRect/>
          </a:stretch>
        </p:blipFill>
        <p:spPr bwMode="auto">
          <a:xfrm>
            <a:off x="1914525" y="4233863"/>
            <a:ext cx="685800" cy="600075"/>
          </a:xfrm>
          <a:prstGeom prst="rect">
            <a:avLst/>
          </a:prstGeom>
          <a:noFill/>
          <a:ln w="9525">
            <a:noFill/>
            <a:miter lim="800000"/>
            <a:headEnd/>
            <a:tailEnd/>
          </a:ln>
        </p:spPr>
      </p:pic>
      <p:pic>
        <p:nvPicPr>
          <p:cNvPr id="41999" name="Picture 13"/>
          <p:cNvPicPr>
            <a:picLocks noChangeAspect="1" noChangeArrowheads="1"/>
          </p:cNvPicPr>
          <p:nvPr/>
        </p:nvPicPr>
        <p:blipFill>
          <a:blip r:embed="rId5" cstate="print"/>
          <a:srcRect/>
          <a:stretch>
            <a:fillRect/>
          </a:stretch>
        </p:blipFill>
        <p:spPr bwMode="auto">
          <a:xfrm>
            <a:off x="2706688" y="4300538"/>
            <a:ext cx="1409700" cy="466725"/>
          </a:xfrm>
          <a:prstGeom prst="rect">
            <a:avLst/>
          </a:prstGeom>
          <a:noFill/>
          <a:ln w="9525">
            <a:noFill/>
            <a:miter lim="800000"/>
            <a:headEnd/>
            <a:tailEnd/>
          </a:ln>
        </p:spPr>
      </p:pic>
      <p:pic>
        <p:nvPicPr>
          <p:cNvPr id="42000" name="Picture 14"/>
          <p:cNvPicPr>
            <a:picLocks noChangeAspect="1" noChangeArrowheads="1"/>
          </p:cNvPicPr>
          <p:nvPr/>
        </p:nvPicPr>
        <p:blipFill>
          <a:blip r:embed="rId6" cstate="print"/>
          <a:srcRect/>
          <a:stretch>
            <a:fillRect/>
          </a:stretch>
        </p:blipFill>
        <p:spPr bwMode="auto">
          <a:xfrm>
            <a:off x="4268788" y="4433888"/>
            <a:ext cx="1000125" cy="200025"/>
          </a:xfrm>
          <a:prstGeom prst="rect">
            <a:avLst/>
          </a:prstGeom>
          <a:noFill/>
          <a:ln w="9525">
            <a:noFill/>
            <a:miter lim="800000"/>
            <a:headEnd/>
            <a:tailEnd/>
          </a:ln>
        </p:spPr>
      </p:pic>
      <p:pic>
        <p:nvPicPr>
          <p:cNvPr id="42001" name="Picture 15"/>
          <p:cNvPicPr>
            <a:picLocks noChangeAspect="1" noChangeArrowheads="1"/>
          </p:cNvPicPr>
          <p:nvPr/>
        </p:nvPicPr>
        <p:blipFill>
          <a:blip r:embed="rId7" cstate="print"/>
          <a:srcRect/>
          <a:stretch>
            <a:fillRect/>
          </a:stretch>
        </p:blipFill>
        <p:spPr bwMode="auto">
          <a:xfrm>
            <a:off x="7969250" y="4395788"/>
            <a:ext cx="704850" cy="276225"/>
          </a:xfrm>
          <a:prstGeom prst="rect">
            <a:avLst/>
          </a:prstGeom>
          <a:noFill/>
          <a:ln w="9525">
            <a:noFill/>
            <a:miter lim="800000"/>
            <a:headEnd/>
            <a:tailEnd/>
          </a:ln>
        </p:spPr>
      </p:pic>
      <p:pic>
        <p:nvPicPr>
          <p:cNvPr id="42002" name="Picture 17"/>
          <p:cNvPicPr>
            <a:picLocks noChangeAspect="1" noChangeArrowheads="1"/>
          </p:cNvPicPr>
          <p:nvPr/>
        </p:nvPicPr>
        <p:blipFill>
          <a:blip r:embed="rId8" cstate="print"/>
          <a:srcRect/>
          <a:stretch>
            <a:fillRect/>
          </a:stretch>
        </p:blipFill>
        <p:spPr bwMode="auto">
          <a:xfrm>
            <a:off x="5397500" y="4248150"/>
            <a:ext cx="561975" cy="571500"/>
          </a:xfrm>
          <a:prstGeom prst="rect">
            <a:avLst/>
          </a:prstGeom>
          <a:noFill/>
          <a:ln w="9525">
            <a:noFill/>
            <a:miter lim="800000"/>
            <a:headEnd/>
            <a:tailEnd/>
          </a:ln>
        </p:spPr>
      </p:pic>
      <p:pic>
        <p:nvPicPr>
          <p:cNvPr id="42003" name="Picture 19"/>
          <p:cNvPicPr>
            <a:picLocks noChangeAspect="1" noChangeArrowheads="1"/>
          </p:cNvPicPr>
          <p:nvPr/>
        </p:nvPicPr>
        <p:blipFill>
          <a:blip r:embed="rId9" cstate="print"/>
          <a:srcRect/>
          <a:stretch>
            <a:fillRect/>
          </a:stretch>
        </p:blipFill>
        <p:spPr bwMode="auto">
          <a:xfrm>
            <a:off x="6172200" y="4295775"/>
            <a:ext cx="1666875" cy="476250"/>
          </a:xfrm>
          <a:prstGeom prst="rect">
            <a:avLst/>
          </a:prstGeom>
          <a:noFill/>
          <a:ln w="9525">
            <a:noFill/>
            <a:miter lim="800000"/>
            <a:headEnd/>
            <a:tailEnd/>
          </a:ln>
        </p:spPr>
      </p:pic>
      <p:pic>
        <p:nvPicPr>
          <p:cNvPr id="42004" name="Picture 20"/>
          <p:cNvPicPr>
            <a:picLocks noChangeAspect="1" noChangeArrowheads="1"/>
          </p:cNvPicPr>
          <p:nvPr/>
        </p:nvPicPr>
        <p:blipFill>
          <a:blip r:embed="rId10" cstate="print"/>
          <a:srcRect/>
          <a:stretch>
            <a:fillRect/>
          </a:stretch>
        </p:blipFill>
        <p:spPr bwMode="auto">
          <a:xfrm>
            <a:off x="1830388" y="5867400"/>
            <a:ext cx="828675" cy="685800"/>
          </a:xfrm>
          <a:prstGeom prst="rect">
            <a:avLst/>
          </a:prstGeom>
          <a:noFill/>
          <a:ln w="9525">
            <a:noFill/>
            <a:miter lim="800000"/>
            <a:headEnd/>
            <a:tailEnd/>
          </a:ln>
        </p:spPr>
      </p:pic>
      <p:pic>
        <p:nvPicPr>
          <p:cNvPr id="42005" name="Picture 21"/>
          <p:cNvPicPr>
            <a:picLocks noChangeAspect="1" noChangeArrowheads="1"/>
          </p:cNvPicPr>
          <p:nvPr/>
        </p:nvPicPr>
        <p:blipFill>
          <a:blip r:embed="rId11" cstate="print"/>
          <a:srcRect/>
          <a:stretch>
            <a:fillRect/>
          </a:stretch>
        </p:blipFill>
        <p:spPr bwMode="auto">
          <a:xfrm>
            <a:off x="6400800" y="6172200"/>
            <a:ext cx="1095375" cy="219075"/>
          </a:xfrm>
          <a:prstGeom prst="rect">
            <a:avLst/>
          </a:prstGeom>
          <a:noFill/>
          <a:ln w="9525">
            <a:noFill/>
            <a:miter lim="800000"/>
            <a:headEnd/>
            <a:tailEnd/>
          </a:ln>
        </p:spPr>
      </p:pic>
      <p:pic>
        <p:nvPicPr>
          <p:cNvPr id="42006" name="Picture 22"/>
          <p:cNvPicPr>
            <a:picLocks noChangeAspect="1" noChangeArrowheads="1"/>
          </p:cNvPicPr>
          <p:nvPr/>
        </p:nvPicPr>
        <p:blipFill>
          <a:blip r:embed="rId12" cstate="print"/>
          <a:srcRect/>
          <a:stretch>
            <a:fillRect/>
          </a:stretch>
        </p:blipFill>
        <p:spPr bwMode="auto">
          <a:xfrm>
            <a:off x="2667000" y="6172200"/>
            <a:ext cx="996950" cy="314325"/>
          </a:xfrm>
          <a:prstGeom prst="rect">
            <a:avLst/>
          </a:prstGeom>
          <a:noFill/>
          <a:ln w="9525">
            <a:noFill/>
            <a:miter lim="800000"/>
            <a:headEnd/>
            <a:tailEnd/>
          </a:ln>
        </p:spPr>
      </p:pic>
      <p:pic>
        <p:nvPicPr>
          <p:cNvPr id="42007" name="Picture 23"/>
          <p:cNvPicPr>
            <a:picLocks noChangeAspect="1" noChangeArrowheads="1"/>
          </p:cNvPicPr>
          <p:nvPr/>
        </p:nvPicPr>
        <p:blipFill>
          <a:blip r:embed="rId13" cstate="print"/>
          <a:srcRect/>
          <a:stretch>
            <a:fillRect/>
          </a:stretch>
        </p:blipFill>
        <p:spPr bwMode="auto">
          <a:xfrm>
            <a:off x="5105400" y="6096000"/>
            <a:ext cx="1295400" cy="390525"/>
          </a:xfrm>
          <a:prstGeom prst="rect">
            <a:avLst/>
          </a:prstGeom>
          <a:noFill/>
          <a:ln w="9525">
            <a:noFill/>
            <a:miter lim="800000"/>
            <a:headEnd/>
            <a:tailEnd/>
          </a:ln>
        </p:spPr>
      </p:pic>
      <p:pic>
        <p:nvPicPr>
          <p:cNvPr id="42008" name="Picture 28"/>
          <p:cNvPicPr>
            <a:picLocks noChangeAspect="1" noChangeArrowheads="1"/>
          </p:cNvPicPr>
          <p:nvPr/>
        </p:nvPicPr>
        <p:blipFill>
          <a:blip r:embed="rId14" cstate="print"/>
          <a:srcRect/>
          <a:stretch>
            <a:fillRect/>
          </a:stretch>
        </p:blipFill>
        <p:spPr bwMode="auto">
          <a:xfrm>
            <a:off x="1901825" y="5122863"/>
            <a:ext cx="781050" cy="666750"/>
          </a:xfrm>
          <a:prstGeom prst="rect">
            <a:avLst/>
          </a:prstGeom>
          <a:noFill/>
          <a:ln w="9525">
            <a:noFill/>
            <a:miter lim="800000"/>
            <a:headEnd/>
            <a:tailEnd/>
          </a:ln>
        </p:spPr>
      </p:pic>
      <p:pic>
        <p:nvPicPr>
          <p:cNvPr id="42009" name="Picture 33"/>
          <p:cNvPicPr>
            <a:picLocks noChangeAspect="1" noChangeArrowheads="1"/>
          </p:cNvPicPr>
          <p:nvPr/>
        </p:nvPicPr>
        <p:blipFill>
          <a:blip r:embed="rId15" cstate="print"/>
          <a:srcRect/>
          <a:stretch>
            <a:fillRect/>
          </a:stretch>
        </p:blipFill>
        <p:spPr bwMode="auto">
          <a:xfrm>
            <a:off x="5187950" y="5029200"/>
            <a:ext cx="885825" cy="854075"/>
          </a:xfrm>
          <a:prstGeom prst="rect">
            <a:avLst/>
          </a:prstGeom>
          <a:noFill/>
          <a:ln w="9525">
            <a:noFill/>
            <a:miter lim="800000"/>
            <a:headEnd/>
            <a:tailEnd/>
          </a:ln>
        </p:spPr>
      </p:pic>
      <p:sp>
        <p:nvSpPr>
          <p:cNvPr id="42010" name="Text Box 34"/>
          <p:cNvSpPr txBox="1">
            <a:spLocks noChangeArrowheads="1"/>
          </p:cNvSpPr>
          <p:nvPr/>
        </p:nvSpPr>
        <p:spPr bwMode="auto">
          <a:xfrm>
            <a:off x="1838325" y="2470150"/>
            <a:ext cx="7332663" cy="554038"/>
          </a:xfrm>
          <a:prstGeom prst="rect">
            <a:avLst/>
          </a:prstGeom>
          <a:noFill/>
          <a:ln w="9525">
            <a:noFill/>
            <a:miter lim="800000"/>
            <a:headEnd/>
            <a:tailEnd/>
          </a:ln>
        </p:spPr>
        <p:txBody>
          <a:bodyPr wrap="none" lIns="91429" tIns="45715" rIns="91429" bIns="45715">
            <a:spAutoFit/>
          </a:bodyPr>
          <a:lstStyle/>
          <a:p>
            <a:r>
              <a:rPr lang="en-US" sz="1500" b="1">
                <a:latin typeface="Book Antiqua" pitchFamily="18" charset="0"/>
              </a:rPr>
              <a:t>APSEB, TNEB, KPTCL, KSEB, MSEB, BSEB, WBSEB,GEB, PSEB, HSEB,RRVPNL</a:t>
            </a:r>
          </a:p>
          <a:p>
            <a:r>
              <a:rPr lang="en-US" sz="1500" b="1">
                <a:latin typeface="Book Antiqua" pitchFamily="18" charset="0"/>
              </a:rPr>
              <a:t>GETCO, HVPNL</a:t>
            </a:r>
          </a:p>
        </p:txBody>
      </p:sp>
      <p:pic>
        <p:nvPicPr>
          <p:cNvPr id="42011" name="Picture 10"/>
          <p:cNvPicPr>
            <a:picLocks noChangeAspect="1" noChangeArrowheads="1"/>
          </p:cNvPicPr>
          <p:nvPr/>
        </p:nvPicPr>
        <p:blipFill>
          <a:blip r:embed="rId16" cstate="print"/>
          <a:srcRect/>
          <a:stretch>
            <a:fillRect/>
          </a:stretch>
        </p:blipFill>
        <p:spPr bwMode="auto">
          <a:xfrm>
            <a:off x="3200400" y="3352800"/>
            <a:ext cx="1595438" cy="352425"/>
          </a:xfrm>
          <a:prstGeom prst="rect">
            <a:avLst/>
          </a:prstGeom>
          <a:noFill/>
          <a:ln w="9525">
            <a:noFill/>
            <a:miter lim="800000"/>
            <a:headEnd/>
            <a:tailEnd/>
          </a:ln>
        </p:spPr>
      </p:pic>
      <p:pic>
        <p:nvPicPr>
          <p:cNvPr id="42012" name="Picture 9"/>
          <p:cNvPicPr>
            <a:picLocks noChangeAspect="1" noChangeArrowheads="1"/>
          </p:cNvPicPr>
          <p:nvPr/>
        </p:nvPicPr>
        <p:blipFill>
          <a:blip r:embed="rId17" cstate="print"/>
          <a:srcRect/>
          <a:stretch>
            <a:fillRect/>
          </a:stretch>
        </p:blipFill>
        <p:spPr bwMode="auto">
          <a:xfrm>
            <a:off x="1914525" y="3305175"/>
            <a:ext cx="1209675" cy="733425"/>
          </a:xfrm>
          <a:prstGeom prst="rect">
            <a:avLst/>
          </a:prstGeom>
          <a:noFill/>
          <a:ln w="9525">
            <a:noFill/>
            <a:miter lim="800000"/>
            <a:headEnd/>
            <a:tailEnd/>
          </a:ln>
        </p:spPr>
      </p:pic>
      <p:pic>
        <p:nvPicPr>
          <p:cNvPr id="42013" name="Picture 2"/>
          <p:cNvPicPr>
            <a:picLocks noChangeAspect="1" noChangeArrowheads="1"/>
          </p:cNvPicPr>
          <p:nvPr/>
        </p:nvPicPr>
        <p:blipFill>
          <a:blip r:embed="rId18" cstate="print"/>
          <a:srcRect/>
          <a:stretch>
            <a:fillRect/>
          </a:stretch>
        </p:blipFill>
        <p:spPr bwMode="auto">
          <a:xfrm>
            <a:off x="6400800" y="3352800"/>
            <a:ext cx="838200" cy="322263"/>
          </a:xfrm>
          <a:prstGeom prst="rect">
            <a:avLst/>
          </a:prstGeom>
          <a:noFill/>
          <a:ln w="9525">
            <a:noFill/>
            <a:miter lim="800000"/>
            <a:headEnd/>
            <a:tailEnd/>
          </a:ln>
        </p:spPr>
      </p:pic>
      <p:pic>
        <p:nvPicPr>
          <p:cNvPr id="42014" name="Picture 3"/>
          <p:cNvPicPr>
            <a:picLocks noChangeAspect="1" noChangeArrowheads="1"/>
          </p:cNvPicPr>
          <p:nvPr/>
        </p:nvPicPr>
        <p:blipFill>
          <a:blip r:embed="rId19" cstate="print"/>
          <a:srcRect/>
          <a:stretch>
            <a:fillRect/>
          </a:stretch>
        </p:blipFill>
        <p:spPr bwMode="auto">
          <a:xfrm>
            <a:off x="7467600" y="3276600"/>
            <a:ext cx="1457325" cy="466725"/>
          </a:xfrm>
          <a:prstGeom prst="rect">
            <a:avLst/>
          </a:prstGeom>
          <a:noFill/>
          <a:ln w="9525">
            <a:noFill/>
            <a:miter lim="800000"/>
            <a:headEnd/>
            <a:tailEnd/>
          </a:ln>
        </p:spPr>
      </p:pic>
      <p:sp>
        <p:nvSpPr>
          <p:cNvPr id="42015" name="TextBox 34"/>
          <p:cNvSpPr txBox="1">
            <a:spLocks noChangeArrowheads="1"/>
          </p:cNvSpPr>
          <p:nvPr/>
        </p:nvSpPr>
        <p:spPr bwMode="auto">
          <a:xfrm>
            <a:off x="257175" y="1444625"/>
            <a:ext cx="2063750" cy="523875"/>
          </a:xfrm>
          <a:prstGeom prst="rect">
            <a:avLst/>
          </a:prstGeom>
          <a:noFill/>
          <a:ln w="9525">
            <a:noFill/>
            <a:miter lim="800000"/>
            <a:headEnd/>
            <a:tailEnd/>
          </a:ln>
        </p:spPr>
        <p:txBody>
          <a:bodyPr wrap="none">
            <a:spAutoFit/>
          </a:bodyPr>
          <a:lstStyle/>
          <a:p>
            <a:r>
              <a:rPr lang="en-US" sz="2800" b="1">
                <a:solidFill>
                  <a:srgbClr val="B08778"/>
                </a:solidFill>
                <a:cs typeface="Arial" charset="0"/>
              </a:rPr>
              <a:t>Customers</a:t>
            </a:r>
          </a:p>
        </p:txBody>
      </p:sp>
      <p:pic>
        <p:nvPicPr>
          <p:cNvPr id="42016" name="Picture 2"/>
          <p:cNvPicPr>
            <a:picLocks noChangeAspect="1" noChangeArrowheads="1"/>
          </p:cNvPicPr>
          <p:nvPr/>
        </p:nvPicPr>
        <p:blipFill>
          <a:blip r:embed="rId20" cstate="print"/>
          <a:srcRect/>
          <a:stretch>
            <a:fillRect/>
          </a:stretch>
        </p:blipFill>
        <p:spPr bwMode="auto">
          <a:xfrm>
            <a:off x="6419850" y="5105400"/>
            <a:ext cx="971550" cy="739775"/>
          </a:xfrm>
          <a:prstGeom prst="rect">
            <a:avLst/>
          </a:prstGeom>
          <a:noFill/>
          <a:ln w="9525">
            <a:noFill/>
            <a:miter lim="800000"/>
            <a:headEnd/>
            <a:tailEnd/>
          </a:ln>
        </p:spPr>
      </p:pic>
      <p:sp>
        <p:nvSpPr>
          <p:cNvPr id="42017" name="TextBox 36"/>
          <p:cNvSpPr txBox="1">
            <a:spLocks noChangeArrowheads="1"/>
          </p:cNvSpPr>
          <p:nvPr/>
        </p:nvSpPr>
        <p:spPr bwMode="auto">
          <a:xfrm>
            <a:off x="7315200" y="5257800"/>
            <a:ext cx="722313" cy="369888"/>
          </a:xfrm>
          <a:prstGeom prst="rect">
            <a:avLst/>
          </a:prstGeom>
          <a:noFill/>
          <a:ln w="9525">
            <a:noFill/>
            <a:miter lim="800000"/>
            <a:headEnd/>
            <a:tailEnd/>
          </a:ln>
        </p:spPr>
        <p:txBody>
          <a:bodyPr wrap="none">
            <a:spAutoFit/>
          </a:bodyPr>
          <a:lstStyle/>
          <a:p>
            <a:r>
              <a:rPr lang="en-US"/>
              <a:t>HPCL </a:t>
            </a:r>
            <a:endParaRPr lang="en-IN"/>
          </a:p>
        </p:txBody>
      </p:sp>
      <p:sp>
        <p:nvSpPr>
          <p:cNvPr id="42018" name="TextBox 37"/>
          <p:cNvSpPr txBox="1">
            <a:spLocks noChangeArrowheads="1"/>
          </p:cNvSpPr>
          <p:nvPr/>
        </p:nvSpPr>
        <p:spPr bwMode="auto">
          <a:xfrm>
            <a:off x="8001000" y="5257800"/>
            <a:ext cx="649288" cy="369888"/>
          </a:xfrm>
          <a:prstGeom prst="rect">
            <a:avLst/>
          </a:prstGeom>
          <a:noFill/>
          <a:ln w="9525">
            <a:noFill/>
            <a:miter lim="800000"/>
            <a:headEnd/>
            <a:tailEnd/>
          </a:ln>
        </p:spPr>
        <p:txBody>
          <a:bodyPr wrap="none">
            <a:spAutoFit/>
          </a:bodyPr>
          <a:lstStyle/>
          <a:p>
            <a:r>
              <a:rPr lang="en-US"/>
              <a:t>BPCL</a:t>
            </a:r>
            <a:endParaRPr lang="en-IN"/>
          </a:p>
        </p:txBody>
      </p:sp>
      <p:sp>
        <p:nvSpPr>
          <p:cNvPr id="42019" name="TextBox 38"/>
          <p:cNvSpPr txBox="1">
            <a:spLocks noChangeArrowheads="1"/>
          </p:cNvSpPr>
          <p:nvPr/>
        </p:nvSpPr>
        <p:spPr bwMode="auto">
          <a:xfrm>
            <a:off x="4876800" y="3352800"/>
            <a:ext cx="1562100" cy="369888"/>
          </a:xfrm>
          <a:prstGeom prst="rect">
            <a:avLst/>
          </a:prstGeom>
          <a:noFill/>
          <a:ln w="9525">
            <a:noFill/>
            <a:miter lim="800000"/>
            <a:headEnd/>
            <a:tailEnd/>
          </a:ln>
        </p:spPr>
        <p:txBody>
          <a:bodyPr>
            <a:spAutoFit/>
          </a:bodyPr>
          <a:lstStyle/>
          <a:p>
            <a:r>
              <a:rPr lang="en-US"/>
              <a:t>TCS  INFOSYS</a:t>
            </a:r>
            <a:endParaRPr lang="en-IN"/>
          </a:p>
        </p:txBody>
      </p:sp>
      <p:sp>
        <p:nvSpPr>
          <p:cNvPr id="42020" name="TextBox 39"/>
          <p:cNvSpPr txBox="1">
            <a:spLocks noChangeArrowheads="1"/>
          </p:cNvSpPr>
          <p:nvPr/>
        </p:nvSpPr>
        <p:spPr bwMode="auto">
          <a:xfrm>
            <a:off x="7620000" y="6172200"/>
            <a:ext cx="733425" cy="369888"/>
          </a:xfrm>
          <a:prstGeom prst="rect">
            <a:avLst/>
          </a:prstGeom>
          <a:noFill/>
          <a:ln w="9525">
            <a:noFill/>
            <a:miter lim="800000"/>
            <a:headEnd/>
            <a:tailEnd/>
          </a:ln>
        </p:spPr>
        <p:txBody>
          <a:bodyPr wrap="none">
            <a:spAutoFit/>
          </a:bodyPr>
          <a:lstStyle/>
          <a:p>
            <a:r>
              <a:rPr lang="en-US"/>
              <a:t>TISCO</a:t>
            </a:r>
            <a:endParaRPr lang="en-IN"/>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2"/>
          <p:cNvSpPr txBox="1">
            <a:spLocks noChangeArrowheads="1"/>
          </p:cNvSpPr>
          <p:nvPr/>
        </p:nvSpPr>
        <p:spPr bwMode="auto">
          <a:xfrm>
            <a:off x="257175" y="1479550"/>
            <a:ext cx="2657475" cy="460375"/>
          </a:xfrm>
          <a:prstGeom prst="rect">
            <a:avLst/>
          </a:prstGeom>
          <a:noFill/>
          <a:ln w="9525">
            <a:noFill/>
            <a:miter lim="800000"/>
            <a:headEnd/>
            <a:tailEnd/>
          </a:ln>
        </p:spPr>
        <p:txBody>
          <a:bodyPr wrap="none">
            <a:spAutoFit/>
          </a:bodyPr>
          <a:lstStyle/>
          <a:p>
            <a:r>
              <a:rPr lang="en-US" sz="2400" b="1">
                <a:solidFill>
                  <a:schemeClr val="bg1"/>
                </a:solidFill>
                <a:cs typeface="Arial" charset="0"/>
              </a:rPr>
              <a:t>Corporate Vision</a:t>
            </a:r>
          </a:p>
        </p:txBody>
      </p:sp>
      <p:sp>
        <p:nvSpPr>
          <p:cNvPr id="5" name="TextBox 4"/>
          <p:cNvSpPr txBox="1"/>
          <p:nvPr/>
        </p:nvSpPr>
        <p:spPr>
          <a:xfrm>
            <a:off x="2133600" y="3276600"/>
            <a:ext cx="7010400" cy="769938"/>
          </a:xfrm>
          <a:prstGeom prst="rect">
            <a:avLst/>
          </a:prstGeom>
          <a:noFill/>
        </p:spPr>
        <p:txBody>
          <a:bodyPr>
            <a:spAutoFit/>
          </a:bodyPr>
          <a:lstStyle/>
          <a:p>
            <a:pPr indent="-228600">
              <a:spcAft>
                <a:spcPts val="1000"/>
              </a:spcAft>
              <a:defRPr/>
            </a:pPr>
            <a:r>
              <a:rPr lang="en-US" sz="2200" dirty="0">
                <a:solidFill>
                  <a:schemeClr val="bg1">
                    <a:lumMod val="50000"/>
                  </a:schemeClr>
                </a:solidFill>
                <a:latin typeface="Arial" pitchFamily="34" charset="0"/>
                <a:cs typeface="Arial" pitchFamily="34" charset="0"/>
              </a:rPr>
              <a:t>To be the company of choice in the power sector among quality conscious customers and stakeholders</a:t>
            </a:r>
          </a:p>
        </p:txBody>
      </p:sp>
      <p:sp>
        <p:nvSpPr>
          <p:cNvPr id="22532" name="TextBox 5"/>
          <p:cNvSpPr txBox="1">
            <a:spLocks noChangeArrowheads="1"/>
          </p:cNvSpPr>
          <p:nvPr/>
        </p:nvSpPr>
        <p:spPr bwMode="auto">
          <a:xfrm>
            <a:off x="257175" y="1443038"/>
            <a:ext cx="3073400" cy="523875"/>
          </a:xfrm>
          <a:prstGeom prst="rect">
            <a:avLst/>
          </a:prstGeom>
          <a:noFill/>
          <a:ln w="9525">
            <a:noFill/>
            <a:miter lim="800000"/>
            <a:headEnd/>
            <a:tailEnd/>
          </a:ln>
        </p:spPr>
        <p:txBody>
          <a:bodyPr wrap="none">
            <a:spAutoFit/>
          </a:bodyPr>
          <a:lstStyle/>
          <a:p>
            <a:r>
              <a:rPr lang="en-US" sz="2800" b="1">
                <a:solidFill>
                  <a:srgbClr val="A58797"/>
                </a:solidFill>
                <a:cs typeface="Arial" charset="0"/>
              </a:rPr>
              <a:t>Corporate Vision</a:t>
            </a: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3"/>
          <p:cNvSpPr txBox="1">
            <a:spLocks noChangeArrowheads="1"/>
          </p:cNvSpPr>
          <p:nvPr/>
        </p:nvSpPr>
        <p:spPr bwMode="auto">
          <a:xfrm>
            <a:off x="3048000" y="2362200"/>
            <a:ext cx="2670924" cy="646331"/>
          </a:xfrm>
          <a:prstGeom prst="rect">
            <a:avLst/>
          </a:prstGeom>
          <a:noFill/>
          <a:ln w="9525">
            <a:noFill/>
            <a:miter lim="800000"/>
            <a:headEnd/>
            <a:tailEnd/>
          </a:ln>
        </p:spPr>
        <p:txBody>
          <a:bodyPr wrap="none">
            <a:spAutoFit/>
          </a:bodyPr>
          <a:lstStyle/>
          <a:p>
            <a:r>
              <a:rPr lang="en-US" sz="3600" b="1" dirty="0">
                <a:solidFill>
                  <a:schemeClr val="tx2">
                    <a:lumMod val="60000"/>
                    <a:lumOff val="40000"/>
                  </a:schemeClr>
                </a:solidFill>
                <a:latin typeface="Rage Italic" pitchFamily="66" charset="0"/>
                <a:cs typeface="Estrangelo Edessa" pitchFamily="66" charset="0"/>
              </a:rPr>
              <a:t>THANK YOU</a:t>
            </a:r>
            <a:endParaRPr lang="en-IN" sz="3600" b="1" dirty="0">
              <a:solidFill>
                <a:schemeClr val="tx2">
                  <a:lumMod val="60000"/>
                  <a:lumOff val="40000"/>
                </a:schemeClr>
              </a:solidFill>
              <a:latin typeface="Rage Italic" pitchFamily="66" charset="0"/>
              <a:cs typeface="Estrangelo Edessa" pitchFamily="66" charset="0"/>
            </a:endParaRPr>
          </a:p>
        </p:txBody>
      </p:sp>
      <p:sp>
        <p:nvSpPr>
          <p:cNvPr id="4" name="TextBox 3"/>
          <p:cNvSpPr txBox="1"/>
          <p:nvPr/>
        </p:nvSpPr>
        <p:spPr>
          <a:xfrm>
            <a:off x="3352800" y="1828800"/>
            <a:ext cx="2193870" cy="369332"/>
          </a:xfrm>
          <a:prstGeom prst="rect">
            <a:avLst/>
          </a:prstGeom>
          <a:noFill/>
        </p:spPr>
        <p:txBody>
          <a:bodyPr wrap="none" rtlCol="0">
            <a:spAutoFit/>
          </a:bodyPr>
          <a:lstStyle/>
          <a:p>
            <a:r>
              <a:rPr lang="en-US" b="1" dirty="0" smtClean="0">
                <a:solidFill>
                  <a:schemeClr val="bg1"/>
                </a:solidFill>
              </a:rPr>
              <a:t>SAFETY MEETING</a:t>
            </a:r>
            <a:endParaRPr lang="en-IN" b="1"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4"/>
          <p:cNvSpPr txBox="1">
            <a:spLocks noChangeArrowheads="1"/>
          </p:cNvSpPr>
          <p:nvPr/>
        </p:nvSpPr>
        <p:spPr bwMode="auto">
          <a:xfrm>
            <a:off x="228600" y="1479550"/>
            <a:ext cx="2217738" cy="460375"/>
          </a:xfrm>
          <a:prstGeom prst="rect">
            <a:avLst/>
          </a:prstGeom>
          <a:noFill/>
          <a:ln w="9525">
            <a:noFill/>
            <a:miter lim="800000"/>
            <a:headEnd/>
            <a:tailEnd/>
          </a:ln>
        </p:spPr>
        <p:txBody>
          <a:bodyPr wrap="none">
            <a:spAutoFit/>
          </a:bodyPr>
          <a:lstStyle/>
          <a:p>
            <a:r>
              <a:rPr lang="en-US" sz="2400" b="1">
                <a:solidFill>
                  <a:schemeClr val="bg1"/>
                </a:solidFill>
                <a:cs typeface="Arial" charset="0"/>
              </a:rPr>
              <a:t>Quality Policy</a:t>
            </a:r>
            <a:endParaRPr lang="en-US" sz="2400" b="1" i="1">
              <a:solidFill>
                <a:schemeClr val="bg1"/>
              </a:solidFill>
              <a:cs typeface="Arial" charset="0"/>
            </a:endParaRPr>
          </a:p>
        </p:txBody>
      </p:sp>
      <p:sp>
        <p:nvSpPr>
          <p:cNvPr id="8" name="TextBox 11"/>
          <p:cNvSpPr txBox="1">
            <a:spLocks noChangeArrowheads="1"/>
          </p:cNvSpPr>
          <p:nvPr/>
        </p:nvSpPr>
        <p:spPr bwMode="auto">
          <a:xfrm>
            <a:off x="2895600" y="3178175"/>
            <a:ext cx="5334000" cy="2586038"/>
          </a:xfrm>
          <a:prstGeom prst="rect">
            <a:avLst/>
          </a:prstGeom>
          <a:noFill/>
          <a:ln w="9525">
            <a:noFill/>
            <a:miter lim="800000"/>
            <a:headEnd/>
            <a:tailEnd/>
          </a:ln>
        </p:spPr>
        <p:txBody>
          <a:bodyPr>
            <a:spAutoFit/>
          </a:bodyPr>
          <a:lstStyle/>
          <a:p>
            <a:pPr>
              <a:defRPr/>
            </a:pPr>
            <a:r>
              <a:rPr lang="en-US" b="1" dirty="0">
                <a:solidFill>
                  <a:schemeClr val="bg1">
                    <a:lumMod val="50000"/>
                  </a:schemeClr>
                </a:solidFill>
                <a:latin typeface="Arial" pitchFamily="34" charset="0"/>
                <a:cs typeface="Arial" pitchFamily="34" charset="0"/>
              </a:rPr>
              <a:t>We at CCI are committed for continual improvement of our Quality Management System, meeting the customer’s satisfaction along with enhancing and sustaining the company’s reputation for product quality at competitive prices in National and International markets.</a:t>
            </a:r>
          </a:p>
          <a:p>
            <a:pPr>
              <a:defRPr/>
            </a:pPr>
            <a:endParaRPr lang="en-US" b="1" dirty="0">
              <a:solidFill>
                <a:schemeClr val="bg1">
                  <a:lumMod val="50000"/>
                </a:schemeClr>
              </a:solidFill>
              <a:latin typeface="Arial" pitchFamily="34" charset="0"/>
              <a:cs typeface="Arial" pitchFamily="34" charset="0"/>
            </a:endParaRPr>
          </a:p>
          <a:p>
            <a:pPr>
              <a:defRPr/>
            </a:pPr>
            <a:endParaRPr lang="en-US" b="1" dirty="0">
              <a:solidFill>
                <a:schemeClr val="bg1">
                  <a:lumMod val="50000"/>
                </a:schemeClr>
              </a:solidFill>
              <a:latin typeface="Arial" pitchFamily="34" charset="0"/>
              <a:cs typeface="Arial" pitchFamily="34" charset="0"/>
            </a:endParaRPr>
          </a:p>
        </p:txBody>
      </p:sp>
      <p:sp>
        <p:nvSpPr>
          <p:cNvPr id="32772" name="TextBox 5"/>
          <p:cNvSpPr txBox="1">
            <a:spLocks noChangeArrowheads="1"/>
          </p:cNvSpPr>
          <p:nvPr/>
        </p:nvSpPr>
        <p:spPr bwMode="auto">
          <a:xfrm>
            <a:off x="257175" y="1444625"/>
            <a:ext cx="2560638" cy="523875"/>
          </a:xfrm>
          <a:prstGeom prst="rect">
            <a:avLst/>
          </a:prstGeom>
          <a:noFill/>
          <a:ln w="9525">
            <a:noFill/>
            <a:miter lim="800000"/>
            <a:headEnd/>
            <a:tailEnd/>
          </a:ln>
        </p:spPr>
        <p:txBody>
          <a:bodyPr wrap="none">
            <a:spAutoFit/>
          </a:bodyPr>
          <a:lstStyle/>
          <a:p>
            <a:r>
              <a:rPr lang="en-US" sz="2800" b="1">
                <a:solidFill>
                  <a:srgbClr val="A58797"/>
                </a:solidFill>
                <a:cs typeface="Arial" charset="0"/>
              </a:rPr>
              <a:t>Quality Policy</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2057400"/>
            <a:ext cx="5410200" cy="4094163"/>
          </a:xfrm>
          <a:prstGeom prst="rect">
            <a:avLst/>
          </a:prstGeom>
          <a:noFill/>
        </p:spPr>
        <p:txBody>
          <a:bodyPr>
            <a:spAutoFit/>
          </a:bodyPr>
          <a:lstStyle/>
          <a:p>
            <a:pPr>
              <a:buFont typeface="Arial" charset="0"/>
              <a:buChar char="•"/>
              <a:defRPr/>
            </a:pPr>
            <a:r>
              <a:rPr lang="en-US" sz="1300" dirty="0">
                <a:solidFill>
                  <a:schemeClr val="bg1">
                    <a:lumMod val="50000"/>
                  </a:schemeClr>
                </a:solidFill>
                <a:latin typeface="Arial" pitchFamily="34" charset="0"/>
                <a:cs typeface="Arial" pitchFamily="34" charset="0"/>
              </a:rPr>
              <a:t> Has played a leading role in import substitution by developing substitutes for Railways and Defense</a:t>
            </a:r>
          </a:p>
          <a:p>
            <a:pPr>
              <a:buFont typeface="Arial" charset="0"/>
              <a:buChar char="•"/>
              <a:defRPr/>
            </a:pPr>
            <a:endParaRPr lang="en-US" sz="1300" dirty="0">
              <a:solidFill>
                <a:schemeClr val="bg1">
                  <a:lumMod val="50000"/>
                </a:schemeClr>
              </a:solidFill>
              <a:latin typeface="Arial" pitchFamily="34" charset="0"/>
              <a:cs typeface="Arial" pitchFamily="34" charset="0"/>
            </a:endParaRPr>
          </a:p>
          <a:p>
            <a:pPr>
              <a:buFont typeface="Arial" charset="0"/>
              <a:buChar char="•"/>
              <a:defRPr/>
            </a:pPr>
            <a:r>
              <a:rPr lang="en-US" sz="1300" dirty="0">
                <a:solidFill>
                  <a:schemeClr val="bg1">
                    <a:lumMod val="50000"/>
                  </a:schemeClr>
                </a:solidFill>
                <a:latin typeface="Arial" pitchFamily="34" charset="0"/>
                <a:cs typeface="Arial" pitchFamily="34" charset="0"/>
              </a:rPr>
              <a:t> Exports to various countries across the globe, conforming to various international standards</a:t>
            </a:r>
          </a:p>
          <a:p>
            <a:pPr>
              <a:buFont typeface="Arial" charset="0"/>
              <a:buChar char="•"/>
              <a:defRPr/>
            </a:pPr>
            <a:endParaRPr lang="en-US" sz="1300" dirty="0">
              <a:solidFill>
                <a:schemeClr val="bg1">
                  <a:lumMod val="50000"/>
                </a:schemeClr>
              </a:solidFill>
              <a:latin typeface="Arial" pitchFamily="34" charset="0"/>
              <a:cs typeface="Arial" pitchFamily="34" charset="0"/>
            </a:endParaRPr>
          </a:p>
          <a:p>
            <a:pPr>
              <a:buFont typeface="Arial" charset="0"/>
              <a:buChar char="•"/>
              <a:defRPr/>
            </a:pPr>
            <a:r>
              <a:rPr lang="en-US" sz="1300" dirty="0">
                <a:solidFill>
                  <a:schemeClr val="bg1">
                    <a:lumMod val="50000"/>
                  </a:schemeClr>
                </a:solidFill>
                <a:latin typeface="Arial" pitchFamily="34" charset="0"/>
                <a:cs typeface="Arial" pitchFamily="34" charset="0"/>
              </a:rPr>
              <a:t> Only company in India to offer end to end solutions from concept to commissioning</a:t>
            </a:r>
          </a:p>
          <a:p>
            <a:pPr>
              <a:buFont typeface="Arial" charset="0"/>
              <a:buChar char="•"/>
              <a:defRPr/>
            </a:pPr>
            <a:endParaRPr lang="en-US" sz="1300" dirty="0">
              <a:solidFill>
                <a:schemeClr val="bg1">
                  <a:lumMod val="50000"/>
                </a:schemeClr>
              </a:solidFill>
              <a:latin typeface="Arial" pitchFamily="34" charset="0"/>
              <a:cs typeface="Arial" pitchFamily="34" charset="0"/>
            </a:endParaRPr>
          </a:p>
          <a:p>
            <a:pPr>
              <a:buFont typeface="Arial" charset="0"/>
              <a:buChar char="•"/>
              <a:defRPr/>
            </a:pPr>
            <a:r>
              <a:rPr lang="en-US" sz="1300" dirty="0">
                <a:solidFill>
                  <a:schemeClr val="bg1">
                    <a:lumMod val="50000"/>
                  </a:schemeClr>
                </a:solidFill>
                <a:latin typeface="Arial" pitchFamily="34" charset="0"/>
                <a:cs typeface="Arial" pitchFamily="34" charset="0"/>
              </a:rPr>
              <a:t> Long and strong association with Siemens has positioned the company as the industry benchmark for premium quality</a:t>
            </a:r>
          </a:p>
          <a:p>
            <a:pPr>
              <a:buFont typeface="Arial" charset="0"/>
              <a:buChar char="•"/>
              <a:defRPr/>
            </a:pPr>
            <a:endParaRPr lang="en-US" sz="1300" dirty="0">
              <a:solidFill>
                <a:schemeClr val="bg1">
                  <a:lumMod val="50000"/>
                </a:schemeClr>
              </a:solidFill>
              <a:latin typeface="Arial" pitchFamily="34" charset="0"/>
              <a:cs typeface="Arial" pitchFamily="34" charset="0"/>
            </a:endParaRPr>
          </a:p>
          <a:p>
            <a:pPr>
              <a:buFont typeface="Arial" charset="0"/>
              <a:buChar char="•"/>
              <a:defRPr/>
            </a:pPr>
            <a:r>
              <a:rPr lang="en-US" sz="1300" dirty="0">
                <a:solidFill>
                  <a:schemeClr val="bg1">
                    <a:lumMod val="50000"/>
                  </a:schemeClr>
                </a:solidFill>
                <a:latin typeface="Arial" pitchFamily="34" charset="0"/>
                <a:cs typeface="Arial" pitchFamily="34" charset="0"/>
              </a:rPr>
              <a:t> Long tradition of technological leadership and pioneering cable development in India</a:t>
            </a:r>
          </a:p>
          <a:p>
            <a:pPr>
              <a:buFont typeface="Arial" charset="0"/>
              <a:buChar char="•"/>
              <a:defRPr/>
            </a:pPr>
            <a:endParaRPr lang="en-US" sz="1300" dirty="0">
              <a:solidFill>
                <a:schemeClr val="bg1">
                  <a:lumMod val="50000"/>
                </a:schemeClr>
              </a:solidFill>
              <a:latin typeface="Arial" pitchFamily="34" charset="0"/>
              <a:cs typeface="Arial" pitchFamily="34" charset="0"/>
            </a:endParaRPr>
          </a:p>
          <a:p>
            <a:pPr>
              <a:buFont typeface="Arial" charset="0"/>
              <a:buChar char="•"/>
              <a:defRPr/>
            </a:pPr>
            <a:r>
              <a:rPr lang="en-US" sz="1300" dirty="0">
                <a:solidFill>
                  <a:schemeClr val="bg1">
                    <a:lumMod val="50000"/>
                  </a:schemeClr>
                </a:solidFill>
                <a:latin typeface="Arial" pitchFamily="34" charset="0"/>
                <a:cs typeface="Arial" pitchFamily="34" charset="0"/>
              </a:rPr>
              <a:t> Strong brand pull – </a:t>
            </a:r>
            <a:r>
              <a:rPr lang="en-US" sz="1300" dirty="0" err="1">
                <a:solidFill>
                  <a:schemeClr val="bg1">
                    <a:lumMod val="50000"/>
                  </a:schemeClr>
                </a:solidFill>
                <a:latin typeface="Arial" pitchFamily="34" charset="0"/>
                <a:cs typeface="Arial" pitchFamily="34" charset="0"/>
              </a:rPr>
              <a:t>Tropodur</a:t>
            </a:r>
            <a:r>
              <a:rPr lang="en-US" sz="1300" dirty="0">
                <a:solidFill>
                  <a:schemeClr val="bg1">
                    <a:lumMod val="50000"/>
                  </a:schemeClr>
                </a:solidFill>
                <a:latin typeface="Arial" pitchFamily="34" charset="0"/>
                <a:cs typeface="Arial" pitchFamily="34" charset="0"/>
              </a:rPr>
              <a:t> has become a generic name for PVC cables</a:t>
            </a:r>
          </a:p>
          <a:p>
            <a:pPr>
              <a:defRPr/>
            </a:pPr>
            <a:endParaRPr lang="en-US" sz="1300" dirty="0">
              <a:solidFill>
                <a:schemeClr val="bg1">
                  <a:lumMod val="50000"/>
                </a:schemeClr>
              </a:solidFill>
              <a:latin typeface="Arial" pitchFamily="34" charset="0"/>
              <a:cs typeface="Arial" pitchFamily="34" charset="0"/>
            </a:endParaRPr>
          </a:p>
          <a:p>
            <a:pPr>
              <a:buFont typeface="Arial" charset="0"/>
              <a:buChar char="•"/>
              <a:defRPr/>
            </a:pPr>
            <a:r>
              <a:rPr lang="en-US" sz="1300" dirty="0">
                <a:solidFill>
                  <a:schemeClr val="bg1">
                    <a:lumMod val="50000"/>
                  </a:schemeClr>
                </a:solidFill>
                <a:latin typeface="Arial" pitchFamily="34" charset="0"/>
                <a:cs typeface="Arial" pitchFamily="34" charset="0"/>
              </a:rPr>
              <a:t> Nation-wide marketing network</a:t>
            </a:r>
          </a:p>
          <a:p>
            <a:pPr>
              <a:buFont typeface="Arial" charset="0"/>
              <a:buChar char="•"/>
              <a:defRPr/>
            </a:pPr>
            <a:endParaRPr lang="en-US" sz="1300" dirty="0">
              <a:solidFill>
                <a:schemeClr val="bg1">
                  <a:lumMod val="50000"/>
                </a:schemeClr>
              </a:solidFill>
              <a:latin typeface="Arial" pitchFamily="34" charset="0"/>
              <a:cs typeface="Arial" pitchFamily="34" charset="0"/>
            </a:endParaRPr>
          </a:p>
        </p:txBody>
      </p:sp>
      <p:sp>
        <p:nvSpPr>
          <p:cNvPr id="23555" name="TextBox 3"/>
          <p:cNvSpPr txBox="1">
            <a:spLocks noChangeArrowheads="1"/>
          </p:cNvSpPr>
          <p:nvPr/>
        </p:nvSpPr>
        <p:spPr bwMode="auto">
          <a:xfrm>
            <a:off x="257175" y="1485900"/>
            <a:ext cx="3006725" cy="461963"/>
          </a:xfrm>
          <a:prstGeom prst="rect">
            <a:avLst/>
          </a:prstGeom>
          <a:noFill/>
          <a:ln w="9525">
            <a:noFill/>
            <a:miter lim="800000"/>
            <a:headEnd/>
            <a:tailEnd/>
          </a:ln>
        </p:spPr>
        <p:txBody>
          <a:bodyPr wrap="none">
            <a:spAutoFit/>
          </a:bodyPr>
          <a:lstStyle/>
          <a:p>
            <a:r>
              <a:rPr lang="en-US" sz="2400" b="1">
                <a:solidFill>
                  <a:schemeClr val="bg1"/>
                </a:solidFill>
                <a:cs typeface="Arial" charset="0"/>
              </a:rPr>
              <a:t>Corporate Strength</a:t>
            </a:r>
          </a:p>
        </p:txBody>
      </p:sp>
      <p:sp>
        <p:nvSpPr>
          <p:cNvPr id="23556" name="TextBox 4"/>
          <p:cNvSpPr txBox="1">
            <a:spLocks noChangeArrowheads="1"/>
          </p:cNvSpPr>
          <p:nvPr/>
        </p:nvSpPr>
        <p:spPr bwMode="auto">
          <a:xfrm>
            <a:off x="257175" y="1443038"/>
            <a:ext cx="3479800" cy="523875"/>
          </a:xfrm>
          <a:prstGeom prst="rect">
            <a:avLst/>
          </a:prstGeom>
          <a:noFill/>
          <a:ln w="9525">
            <a:noFill/>
            <a:miter lim="800000"/>
            <a:headEnd/>
            <a:tailEnd/>
          </a:ln>
        </p:spPr>
        <p:txBody>
          <a:bodyPr wrap="none">
            <a:spAutoFit/>
          </a:bodyPr>
          <a:lstStyle/>
          <a:p>
            <a:r>
              <a:rPr lang="en-US" sz="2800" b="1">
                <a:solidFill>
                  <a:srgbClr val="779483"/>
                </a:solidFill>
                <a:cs typeface="Arial" charset="0"/>
              </a:rPr>
              <a:t>Corporate Strength</a:t>
            </a: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98822"/>
          </a:schemeClr>
        </a:solidFill>
        <a:effectLst/>
      </p:bgPr>
    </p:bg>
    <p:spTree>
      <p:nvGrpSpPr>
        <p:cNvPr id="1" name=""/>
        <p:cNvGrpSpPr/>
        <p:nvPr/>
      </p:nvGrpSpPr>
      <p:grpSpPr>
        <a:xfrm>
          <a:off x="0" y="0"/>
          <a:ext cx="0" cy="0"/>
          <a:chOff x="0" y="0"/>
          <a:chExt cx="0" cy="0"/>
        </a:xfrm>
      </p:grpSpPr>
      <p:sp>
        <p:nvSpPr>
          <p:cNvPr id="5" name="Rectangle 4"/>
          <p:cNvSpPr/>
          <p:nvPr/>
        </p:nvSpPr>
        <p:spPr>
          <a:xfrm>
            <a:off x="0" y="914400"/>
            <a:ext cx="9144000" cy="457200"/>
          </a:xfrm>
          <a:prstGeom prst="rect">
            <a:avLst/>
          </a:prstGeom>
          <a:solidFill>
            <a:srgbClr val="668D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dirty="0">
                <a:solidFill>
                  <a:schemeClr val="bg1"/>
                </a:solidFill>
                <a:latin typeface="Arial" pitchFamily="34" charset="0"/>
                <a:cs typeface="Arial" pitchFamily="34" charset="0"/>
              </a:rPr>
              <a:t>Bringing Quality Power Safely to the People</a:t>
            </a:r>
          </a:p>
        </p:txBody>
      </p:sp>
      <p:pic>
        <p:nvPicPr>
          <p:cNvPr id="16387" name="Picture 2" descr="C:\Documents and Settings\Gajanan\Desktop\CCI_EHV_16-02-10.jpg"/>
          <p:cNvPicPr>
            <a:picLocks noChangeAspect="1" noChangeArrowheads="1"/>
          </p:cNvPicPr>
          <p:nvPr/>
        </p:nvPicPr>
        <p:blipFill>
          <a:blip r:embed="rId3" cstate="print"/>
          <a:srcRect l="17860" b="4762"/>
          <a:stretch>
            <a:fillRect/>
          </a:stretch>
        </p:blipFill>
        <p:spPr bwMode="auto">
          <a:xfrm>
            <a:off x="2576513" y="1371600"/>
            <a:ext cx="6567487" cy="5486400"/>
          </a:xfrm>
          <a:prstGeom prst="rect">
            <a:avLst/>
          </a:prstGeom>
          <a:noFill/>
          <a:ln w="9525">
            <a:noFill/>
            <a:miter lim="800000"/>
            <a:headEnd/>
            <a:tailEnd/>
          </a:ln>
        </p:spPr>
      </p:pic>
      <p:sp>
        <p:nvSpPr>
          <p:cNvPr id="4" name="TextBox 3"/>
          <p:cNvSpPr txBox="1"/>
          <p:nvPr/>
        </p:nvSpPr>
        <p:spPr>
          <a:xfrm>
            <a:off x="3276600" y="3048000"/>
            <a:ext cx="1851789" cy="369332"/>
          </a:xfrm>
          <a:prstGeom prst="rect">
            <a:avLst/>
          </a:prstGeom>
          <a:noFill/>
        </p:spPr>
        <p:txBody>
          <a:bodyPr wrap="none" rtlCol="0">
            <a:spAutoFit/>
          </a:bodyPr>
          <a:lstStyle/>
          <a:p>
            <a:r>
              <a:rPr lang="en-US" b="1" dirty="0" smtClean="0">
                <a:solidFill>
                  <a:schemeClr val="accent3">
                    <a:lumMod val="60000"/>
                    <a:lumOff val="40000"/>
                  </a:schemeClr>
                </a:solidFill>
              </a:rPr>
              <a:t>EHV TEST LAB</a:t>
            </a:r>
            <a:endParaRPr lang="en-IN" b="1" dirty="0">
              <a:solidFill>
                <a:schemeClr val="accent3">
                  <a:lumMod val="60000"/>
                  <a:lumOff val="40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14400"/>
            <a:ext cx="9144000" cy="533400"/>
          </a:xfrm>
          <a:prstGeom prst="rect">
            <a:avLst/>
          </a:prstGeom>
          <a:solidFill>
            <a:srgbClr val="668DAE"/>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defRPr/>
            </a:pPr>
            <a:r>
              <a:rPr lang="en-US" sz="3200" b="1" dirty="0">
                <a:solidFill>
                  <a:schemeClr val="bg1"/>
                </a:solidFill>
                <a:latin typeface="Arial" pitchFamily="34" charset="0"/>
                <a:cs typeface="Arial" pitchFamily="34" charset="0"/>
              </a:rPr>
              <a:t>Company Background</a:t>
            </a:r>
          </a:p>
          <a:p>
            <a:pPr eaLnBrk="1" hangingPunct="1">
              <a:defRPr/>
            </a:pPr>
            <a:endParaRPr lang="en-US" sz="3000" dirty="0">
              <a:solidFill>
                <a:schemeClr val="bg1"/>
              </a:solidFill>
            </a:endParaRPr>
          </a:p>
        </p:txBody>
      </p:sp>
      <p:sp>
        <p:nvSpPr>
          <p:cNvPr id="3" name="Rectangle 2"/>
          <p:cNvSpPr/>
          <p:nvPr/>
        </p:nvSpPr>
        <p:spPr>
          <a:xfrm>
            <a:off x="2209800" y="1600200"/>
            <a:ext cx="6324600" cy="3970338"/>
          </a:xfrm>
          <a:prstGeom prst="rect">
            <a:avLst/>
          </a:prstGeom>
        </p:spPr>
        <p:txBody>
          <a:bodyPr>
            <a:spAutoFit/>
          </a:bodyPr>
          <a:lstStyle/>
          <a:p>
            <a:pPr>
              <a:buFont typeface="Arial" charset="0"/>
              <a:buChar char="•"/>
              <a:defRPr/>
            </a:pPr>
            <a:r>
              <a:rPr lang="en-US" dirty="0">
                <a:solidFill>
                  <a:schemeClr val="bg1">
                    <a:lumMod val="50000"/>
                  </a:schemeClr>
                </a:solidFill>
                <a:latin typeface="Arial" pitchFamily="34" charset="0"/>
                <a:cs typeface="Arial" pitchFamily="34" charset="0"/>
              </a:rPr>
              <a:t>Incorporated in 1957 by Siemens &amp; Khatau family</a:t>
            </a:r>
          </a:p>
          <a:p>
            <a:pPr>
              <a:buFont typeface="Arial" charset="0"/>
              <a:buChar char="•"/>
              <a:defRPr/>
            </a:pPr>
            <a:endParaRPr lang="en-US" dirty="0">
              <a:solidFill>
                <a:schemeClr val="bg1">
                  <a:lumMod val="50000"/>
                </a:schemeClr>
              </a:solidFill>
              <a:latin typeface="Arial" pitchFamily="34" charset="0"/>
              <a:cs typeface="Arial" pitchFamily="34" charset="0"/>
            </a:endParaRPr>
          </a:p>
          <a:p>
            <a:pPr>
              <a:buFont typeface="Arial" charset="0"/>
              <a:buChar char="•"/>
              <a:defRPr/>
            </a:pPr>
            <a:r>
              <a:rPr lang="en-US" dirty="0">
                <a:solidFill>
                  <a:schemeClr val="bg1">
                    <a:lumMod val="50000"/>
                  </a:schemeClr>
                </a:solidFill>
                <a:latin typeface="Arial" pitchFamily="34" charset="0"/>
                <a:cs typeface="Arial" pitchFamily="34" charset="0"/>
              </a:rPr>
              <a:t> Technology, production &amp; quality systems of Siemens</a:t>
            </a:r>
          </a:p>
          <a:p>
            <a:pPr>
              <a:buFont typeface="Arial" charset="0"/>
              <a:buChar char="•"/>
              <a:defRPr/>
            </a:pPr>
            <a:endParaRPr lang="en-US" dirty="0">
              <a:solidFill>
                <a:schemeClr val="bg1">
                  <a:lumMod val="50000"/>
                </a:schemeClr>
              </a:solidFill>
              <a:latin typeface="Arial" pitchFamily="34" charset="0"/>
              <a:cs typeface="Arial" pitchFamily="34" charset="0"/>
            </a:endParaRPr>
          </a:p>
          <a:p>
            <a:pPr>
              <a:buFont typeface="Arial" charset="0"/>
              <a:buChar char="•"/>
              <a:defRPr/>
            </a:pPr>
            <a:r>
              <a:rPr lang="en-US" dirty="0">
                <a:solidFill>
                  <a:schemeClr val="bg1">
                    <a:lumMod val="50000"/>
                  </a:schemeClr>
                </a:solidFill>
                <a:latin typeface="Arial" pitchFamily="34" charset="0"/>
                <a:cs typeface="Arial" pitchFamily="34" charset="0"/>
              </a:rPr>
              <a:t> Exclusive licensee of Siemens cable trademarks in India</a:t>
            </a:r>
          </a:p>
          <a:p>
            <a:pPr>
              <a:buFont typeface="Arial" charset="0"/>
              <a:buChar char="•"/>
              <a:defRPr/>
            </a:pPr>
            <a:endParaRPr lang="en-US" dirty="0">
              <a:solidFill>
                <a:schemeClr val="bg1">
                  <a:lumMod val="50000"/>
                </a:schemeClr>
              </a:solidFill>
              <a:latin typeface="Arial" pitchFamily="34" charset="0"/>
              <a:cs typeface="Arial" pitchFamily="34" charset="0"/>
            </a:endParaRPr>
          </a:p>
          <a:p>
            <a:pPr>
              <a:buFont typeface="Arial" charset="0"/>
              <a:buChar char="•"/>
              <a:defRPr/>
            </a:pPr>
            <a:r>
              <a:rPr lang="en-US" dirty="0">
                <a:solidFill>
                  <a:schemeClr val="bg1">
                    <a:lumMod val="50000"/>
                  </a:schemeClr>
                </a:solidFill>
                <a:latin typeface="Arial" pitchFamily="34" charset="0"/>
                <a:cs typeface="Arial" pitchFamily="34" charset="0"/>
              </a:rPr>
              <a:t> Two fully integrated manufacturing plants located in Nasik,                                  Maharashtra </a:t>
            </a:r>
          </a:p>
          <a:p>
            <a:pPr>
              <a:defRPr/>
            </a:pPr>
            <a:endParaRPr lang="en-US" dirty="0">
              <a:solidFill>
                <a:schemeClr val="bg1">
                  <a:lumMod val="50000"/>
                </a:schemeClr>
              </a:solidFill>
              <a:latin typeface="Arial" pitchFamily="34" charset="0"/>
              <a:cs typeface="Arial" pitchFamily="34" charset="0"/>
            </a:endParaRPr>
          </a:p>
          <a:p>
            <a:pPr>
              <a:buFont typeface="Arial" charset="0"/>
              <a:buChar char="•"/>
              <a:defRPr/>
            </a:pPr>
            <a:r>
              <a:rPr lang="en-US" dirty="0">
                <a:solidFill>
                  <a:schemeClr val="bg1">
                    <a:lumMod val="50000"/>
                  </a:schemeClr>
                </a:solidFill>
                <a:latin typeface="Arial" pitchFamily="34" charset="0"/>
                <a:cs typeface="Arial" pitchFamily="34" charset="0"/>
              </a:rPr>
              <a:t> First company in India with capability to manufacture 230 kV EHV cables</a:t>
            </a:r>
          </a:p>
          <a:p>
            <a:pPr>
              <a:buFont typeface="Arial" charset="0"/>
              <a:buChar char="•"/>
              <a:defRPr/>
            </a:pPr>
            <a:endParaRPr lang="en-US" dirty="0">
              <a:solidFill>
                <a:schemeClr val="bg1">
                  <a:lumMod val="50000"/>
                </a:schemeClr>
              </a:solidFill>
              <a:latin typeface="Arial" pitchFamily="34" charset="0"/>
              <a:cs typeface="Arial" pitchFamily="34" charset="0"/>
            </a:endParaRPr>
          </a:p>
          <a:p>
            <a:pPr>
              <a:buFont typeface="Arial" charset="0"/>
              <a:buChar char="•"/>
              <a:defRPr/>
            </a:pPr>
            <a:r>
              <a:rPr lang="en-US" dirty="0">
                <a:solidFill>
                  <a:schemeClr val="bg1">
                    <a:lumMod val="50000"/>
                  </a:schemeClr>
                </a:solidFill>
                <a:latin typeface="Arial" pitchFamily="34" charset="0"/>
                <a:cs typeface="Arial" pitchFamily="34" charset="0"/>
              </a:rPr>
              <a:t> Offers ‘Total Cable Service’ from ‘Concept to Commissioning”</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1" name="Straight Connector 180"/>
          <p:cNvCxnSpPr/>
          <p:nvPr/>
        </p:nvCxnSpPr>
        <p:spPr>
          <a:xfrm>
            <a:off x="9191625" y="2857500"/>
            <a:ext cx="0" cy="18097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5" name="Table 34"/>
          <p:cNvGraphicFramePr>
            <a:graphicFrameLocks noGrp="1"/>
          </p:cNvGraphicFramePr>
          <p:nvPr/>
        </p:nvGraphicFramePr>
        <p:xfrm>
          <a:off x="1828800" y="1295400"/>
          <a:ext cx="6934200" cy="5141061"/>
        </p:xfrm>
        <a:graphic>
          <a:graphicData uri="http://schemas.openxmlformats.org/drawingml/2006/table">
            <a:tbl>
              <a:tblPr/>
              <a:tblGrid>
                <a:gridCol w="517313"/>
                <a:gridCol w="132080"/>
                <a:gridCol w="6284807"/>
              </a:tblGrid>
              <a:tr h="457200">
                <a:tc>
                  <a:txBody>
                    <a:bodyPr/>
                    <a:lstStyle/>
                    <a:p>
                      <a:pPr algn="l" fontAlgn="ctr"/>
                      <a:endParaRPr lang="en-IN" sz="900" b="0" i="0" u="none" strike="noStrike" dirty="0" smtClean="0">
                        <a:solidFill>
                          <a:srgbClr val="000000"/>
                        </a:solidFill>
                        <a:latin typeface="Book Antiqua"/>
                      </a:endParaRPr>
                    </a:p>
                    <a:p>
                      <a:pPr algn="l" fontAlgn="ctr"/>
                      <a:r>
                        <a:rPr lang="en-IN" sz="900" b="0" i="0" u="none" strike="noStrike" dirty="0" smtClean="0">
                          <a:solidFill>
                            <a:srgbClr val="000000"/>
                          </a:solidFill>
                          <a:latin typeface="Book Antiqua"/>
                        </a:rPr>
                        <a:t>2015</a:t>
                      </a:r>
                      <a:endParaRPr lang="en-IN" sz="900" b="0" i="0" u="none" strike="noStrike" dirty="0">
                        <a:solidFill>
                          <a:srgbClr val="000000"/>
                        </a:solidFill>
                        <a:latin typeface="Book Antiqua"/>
                      </a:endParaRPr>
                    </a:p>
                  </a:txBody>
                  <a:tcPr marL="0" marR="0" marT="0" marB="0" anchor="ctr">
                    <a:lnL>
                      <a:noFill/>
                    </a:lnL>
                    <a:lnR>
                      <a:noFill/>
                    </a:lnR>
                    <a:lnT>
                      <a:noFill/>
                    </a:lnT>
                    <a:lnB>
                      <a:noFill/>
                    </a:lnB>
                  </a:tcPr>
                </a:tc>
                <a:tc>
                  <a:txBody>
                    <a:bodyPr/>
                    <a:lstStyle/>
                    <a:p>
                      <a:pPr algn="l" fontAlgn="b"/>
                      <a:endParaRPr lang="en-IN" sz="900" b="0" i="0" u="none" strike="noStrike">
                        <a:solidFill>
                          <a:srgbClr val="000000"/>
                        </a:solidFill>
                        <a:latin typeface="Book Antiqua"/>
                      </a:endParaRPr>
                    </a:p>
                  </a:txBody>
                  <a:tcPr marL="0" marR="0" marT="0" marB="0" anchor="b">
                    <a:lnL>
                      <a:noFill/>
                    </a:lnL>
                    <a:lnR>
                      <a:noFill/>
                    </a:lnR>
                    <a:lnT>
                      <a:noFill/>
                    </a:lnT>
                    <a:lnB>
                      <a:noFill/>
                    </a:lnB>
                  </a:tcPr>
                </a:tc>
                <a:tc>
                  <a:txBody>
                    <a:bodyPr/>
                    <a:lstStyle/>
                    <a:p>
                      <a:pPr algn="l" fontAlgn="b"/>
                      <a:r>
                        <a:rPr lang="en-IN" sz="900" b="0" i="0" u="none" strike="noStrike" dirty="0">
                          <a:solidFill>
                            <a:srgbClr val="000000"/>
                          </a:solidFill>
                          <a:latin typeface="Book Antiqua" pitchFamily="18" charset="0"/>
                        </a:rPr>
                        <a:t>BHEL/TNEB/ PGCIL </a:t>
                      </a:r>
                      <a:r>
                        <a:rPr lang="en-IN" sz="900" b="0" i="0" u="none" strike="noStrike" dirty="0" err="1">
                          <a:solidFill>
                            <a:srgbClr val="000000"/>
                          </a:solidFill>
                          <a:latin typeface="Book Antiqua" pitchFamily="18" charset="0"/>
                        </a:rPr>
                        <a:t>Bokaro</a:t>
                      </a:r>
                      <a:r>
                        <a:rPr lang="en-IN" sz="900" b="0" i="0" u="none" strike="noStrike" dirty="0">
                          <a:solidFill>
                            <a:srgbClr val="000000"/>
                          </a:solidFill>
                          <a:latin typeface="Book Antiqua" pitchFamily="18" charset="0"/>
                        </a:rPr>
                        <a:t> /TNEB </a:t>
                      </a:r>
                      <a:r>
                        <a:rPr lang="en-IN" sz="900" b="0" i="0" u="none" strike="noStrike" dirty="0" err="1">
                          <a:solidFill>
                            <a:srgbClr val="000000"/>
                          </a:solidFill>
                          <a:latin typeface="Book Antiqua" pitchFamily="18" charset="0"/>
                        </a:rPr>
                        <a:t>Guindy</a:t>
                      </a:r>
                      <a:r>
                        <a:rPr lang="en-IN" sz="900" b="0" i="0" u="none" strike="noStrike" dirty="0">
                          <a:solidFill>
                            <a:srgbClr val="000000"/>
                          </a:solidFill>
                          <a:latin typeface="Book Antiqua" pitchFamily="18" charset="0"/>
                        </a:rPr>
                        <a:t> </a:t>
                      </a:r>
                      <a:r>
                        <a:rPr lang="en-IN" sz="900" b="0" i="0" u="none" strike="noStrike" dirty="0" err="1">
                          <a:solidFill>
                            <a:srgbClr val="000000"/>
                          </a:solidFill>
                          <a:latin typeface="Book Antiqua" pitchFamily="18" charset="0"/>
                        </a:rPr>
                        <a:t>Kadaperi</a:t>
                      </a:r>
                      <a:r>
                        <a:rPr lang="en-IN" sz="900" b="0" i="0" u="none" strike="noStrike" dirty="0">
                          <a:solidFill>
                            <a:srgbClr val="000000"/>
                          </a:solidFill>
                          <a:latin typeface="Book Antiqua" pitchFamily="18" charset="0"/>
                        </a:rPr>
                        <a:t> /NDPL  - MADHUBAN CHOWK/SML ISUZU /VSP/ Ferry Estate/ Siemens </a:t>
                      </a:r>
                      <a:r>
                        <a:rPr lang="en-IN" sz="900" b="0" i="0" u="none" strike="noStrike" dirty="0" err="1">
                          <a:solidFill>
                            <a:srgbClr val="000000"/>
                          </a:solidFill>
                          <a:latin typeface="Book Antiqua" pitchFamily="18" charset="0"/>
                        </a:rPr>
                        <a:t>Infocity</a:t>
                      </a:r>
                      <a:r>
                        <a:rPr lang="en-IN" sz="900" b="0" i="0" u="none" strike="noStrike" dirty="0">
                          <a:solidFill>
                            <a:srgbClr val="000000"/>
                          </a:solidFill>
                          <a:latin typeface="Book Antiqua" pitchFamily="18" charset="0"/>
                        </a:rPr>
                        <a:t> Kochi  230KV 1400sqmm/ 1200sqmm/ 500 sqmm/132KV 300 CU SQMM  more than 90 kms  commissioned  in 2015.</a:t>
                      </a:r>
                    </a:p>
                  </a:txBody>
                  <a:tcPr marL="0" marR="0" marT="0" marB="0" anchor="b">
                    <a:lnL>
                      <a:noFill/>
                    </a:lnL>
                    <a:lnR>
                      <a:noFill/>
                    </a:lnR>
                    <a:lnT>
                      <a:noFill/>
                    </a:lnT>
                    <a:lnB>
                      <a:noFill/>
                    </a:lnB>
                  </a:tcPr>
                </a:tc>
              </a:tr>
              <a:tr h="356904">
                <a:tc>
                  <a:txBody>
                    <a:bodyPr/>
                    <a:lstStyle/>
                    <a:p>
                      <a:pPr algn="l" fontAlgn="b"/>
                      <a:r>
                        <a:rPr lang="en-IN" sz="900" b="0" i="0" u="none" strike="noStrike" dirty="0" smtClean="0">
                          <a:solidFill>
                            <a:srgbClr val="000000"/>
                          </a:solidFill>
                          <a:latin typeface="Book Antiqua"/>
                        </a:rPr>
                        <a:t>2014</a:t>
                      </a:r>
                      <a:endParaRPr lang="en-IN" sz="900" b="0" i="0" u="none" strike="noStrike" dirty="0">
                        <a:solidFill>
                          <a:srgbClr val="000000"/>
                        </a:solidFill>
                        <a:latin typeface="Book Antiqua"/>
                      </a:endParaRPr>
                    </a:p>
                  </a:txBody>
                  <a:tcPr marL="0" marR="0" marT="0" marB="0" anchor="ctr">
                    <a:lnL>
                      <a:noFill/>
                    </a:lnL>
                    <a:lnR>
                      <a:noFill/>
                    </a:lnR>
                    <a:lnT>
                      <a:noFill/>
                    </a:lnT>
                    <a:lnB>
                      <a:noFill/>
                    </a:lnB>
                  </a:tcPr>
                </a:tc>
                <a:tc>
                  <a:txBody>
                    <a:bodyPr/>
                    <a:lstStyle/>
                    <a:p>
                      <a:pPr algn="l" fontAlgn="b"/>
                      <a:endParaRPr lang="en-IN" sz="900" b="0" i="0" u="none" strike="noStrike">
                        <a:solidFill>
                          <a:srgbClr val="000000"/>
                        </a:solidFill>
                        <a:latin typeface="Book Antiqua"/>
                      </a:endParaRPr>
                    </a:p>
                  </a:txBody>
                  <a:tcPr marL="0" marR="0" marT="0" marB="0" anchor="b">
                    <a:lnL>
                      <a:noFill/>
                    </a:lnL>
                    <a:lnR>
                      <a:noFill/>
                    </a:lnR>
                    <a:lnT>
                      <a:noFill/>
                    </a:lnT>
                    <a:lnB>
                      <a:noFill/>
                    </a:lnB>
                  </a:tcPr>
                </a:tc>
                <a:tc>
                  <a:txBody>
                    <a:bodyPr/>
                    <a:lstStyle/>
                    <a:p>
                      <a:pPr algn="l" rtl="0" fontAlgn="b"/>
                      <a:r>
                        <a:rPr lang="en-IN" sz="900" b="1" i="0" u="none" strike="noStrike" dirty="0">
                          <a:solidFill>
                            <a:srgbClr val="7F7F7F"/>
                          </a:solidFill>
                          <a:latin typeface="Book Antiqua" pitchFamily="18" charset="0"/>
                        </a:rPr>
                        <a:t>     </a:t>
                      </a:r>
                      <a:br>
                        <a:rPr lang="en-IN" sz="900" b="1" i="0" u="none" strike="noStrike" dirty="0">
                          <a:solidFill>
                            <a:srgbClr val="7F7F7F"/>
                          </a:solidFill>
                          <a:latin typeface="Book Antiqua" pitchFamily="18" charset="0"/>
                        </a:rPr>
                      </a:br>
                      <a:r>
                        <a:rPr lang="en-IN" sz="900" b="1" i="0" u="none" strike="noStrike" dirty="0">
                          <a:solidFill>
                            <a:srgbClr val="7F7F7F"/>
                          </a:solidFill>
                          <a:latin typeface="Book Antiqua" pitchFamily="18" charset="0"/>
                        </a:rPr>
                        <a:t>220kV PQ Test completed; received 5 major orders from India Bulls, GETCO, BARC &amp; MSETCL. Turnkey work for TPDDL; RRVPNL/PGCIL Puducherry orders </a:t>
                      </a:r>
                      <a:r>
                        <a:rPr lang="en-IN" sz="900" b="1" i="0" u="none" strike="noStrike" dirty="0" smtClean="0">
                          <a:solidFill>
                            <a:srgbClr val="7F7F7F"/>
                          </a:solidFill>
                          <a:latin typeface="Book Antiqua" pitchFamily="18" charset="0"/>
                        </a:rPr>
                        <a:t>. Commissioned </a:t>
                      </a:r>
                      <a:r>
                        <a:rPr lang="en-IN" sz="900" b="1" i="0" u="none" strike="noStrike" dirty="0">
                          <a:solidFill>
                            <a:srgbClr val="7F7F7F"/>
                          </a:solidFill>
                          <a:latin typeface="Book Antiqua" pitchFamily="18" charset="0"/>
                        </a:rPr>
                        <a:t>132kv/ 110kv  60 kms</a:t>
                      </a:r>
                      <a:br>
                        <a:rPr lang="en-IN" sz="900" b="1" i="0" u="none" strike="noStrike" dirty="0">
                          <a:solidFill>
                            <a:srgbClr val="7F7F7F"/>
                          </a:solidFill>
                          <a:latin typeface="Book Antiqua" pitchFamily="18" charset="0"/>
                        </a:rPr>
                      </a:br>
                      <a:endParaRPr lang="en-IN" sz="900" b="1" i="0" u="none" strike="noStrike" dirty="0">
                        <a:solidFill>
                          <a:srgbClr val="7F7F7F"/>
                        </a:solidFill>
                        <a:latin typeface="Book Antiqua" pitchFamily="18" charset="0"/>
                      </a:endParaRPr>
                    </a:p>
                  </a:txBody>
                  <a:tcPr marL="0" marR="0" marT="0" marB="0" anchor="b">
                    <a:lnL>
                      <a:noFill/>
                    </a:lnL>
                    <a:lnR>
                      <a:noFill/>
                    </a:lnR>
                    <a:lnT>
                      <a:noFill/>
                    </a:lnT>
                    <a:lnB>
                      <a:noFill/>
                    </a:lnB>
                  </a:tcPr>
                </a:tc>
              </a:tr>
              <a:tr h="258704">
                <a:tc>
                  <a:txBody>
                    <a:bodyPr/>
                    <a:lstStyle/>
                    <a:p>
                      <a:pPr algn="l" fontAlgn="b"/>
                      <a:r>
                        <a:rPr lang="en-IN" sz="900" b="0" i="0" u="none" strike="noStrike" dirty="0">
                          <a:solidFill>
                            <a:srgbClr val="000000"/>
                          </a:solidFill>
                          <a:latin typeface="Book Antiqua"/>
                        </a:rPr>
                        <a:t>2013</a:t>
                      </a:r>
                    </a:p>
                  </a:txBody>
                  <a:tcPr marL="0" marR="0" marT="0" marB="0" anchor="ctr">
                    <a:lnL>
                      <a:noFill/>
                    </a:lnL>
                    <a:lnR>
                      <a:noFill/>
                    </a:lnR>
                    <a:lnT>
                      <a:noFill/>
                    </a:lnT>
                    <a:lnB>
                      <a:noFill/>
                    </a:lnB>
                  </a:tcPr>
                </a:tc>
                <a:tc>
                  <a:txBody>
                    <a:bodyPr/>
                    <a:lstStyle/>
                    <a:p>
                      <a:pPr algn="l" fontAlgn="b"/>
                      <a:endParaRPr lang="en-IN" sz="900" b="0" i="0" u="none" strike="noStrike">
                        <a:solidFill>
                          <a:srgbClr val="000000"/>
                        </a:solidFill>
                        <a:latin typeface="Book Antiqua"/>
                      </a:endParaRPr>
                    </a:p>
                  </a:txBody>
                  <a:tcPr marL="0" marR="0" marT="0" marB="0" anchor="b">
                    <a:lnL>
                      <a:noFill/>
                    </a:lnL>
                    <a:lnR>
                      <a:noFill/>
                    </a:lnR>
                    <a:lnT>
                      <a:noFill/>
                    </a:lnT>
                    <a:lnB>
                      <a:noFill/>
                    </a:lnB>
                  </a:tcPr>
                </a:tc>
                <a:tc>
                  <a:txBody>
                    <a:bodyPr/>
                    <a:lstStyle/>
                    <a:p>
                      <a:pPr algn="l" fontAlgn="b"/>
                      <a:r>
                        <a:rPr lang="en-IN" sz="900" b="0" i="0" u="none" strike="noStrike" dirty="0">
                          <a:solidFill>
                            <a:srgbClr val="7F7F7F"/>
                          </a:solidFill>
                          <a:latin typeface="Book Antiqua" pitchFamily="18" charset="0"/>
                        </a:rPr>
                        <a:t>Commissioned 70 kms of  66kV KPTCL, TNEB </a:t>
                      </a:r>
                      <a:r>
                        <a:rPr lang="en-IN" sz="900" b="0" i="0" u="none" strike="noStrike" dirty="0" err="1">
                          <a:solidFill>
                            <a:srgbClr val="7F7F7F"/>
                          </a:solidFill>
                          <a:latin typeface="Book Antiqua" pitchFamily="18" charset="0"/>
                        </a:rPr>
                        <a:t>Addl</a:t>
                      </a:r>
                      <a:r>
                        <a:rPr lang="en-IN" sz="900" b="0" i="0" u="none" strike="noStrike" dirty="0">
                          <a:solidFill>
                            <a:srgbClr val="7F7F7F"/>
                          </a:solidFill>
                          <a:latin typeface="Book Antiqua" pitchFamily="18" charset="0"/>
                        </a:rPr>
                        <a:t> order 230kV, TNEB Elephant gate  230kV Projects</a:t>
                      </a:r>
                    </a:p>
                  </a:txBody>
                  <a:tcPr marL="0" marR="0" marT="0" marB="0" anchor="b">
                    <a:lnL>
                      <a:noFill/>
                    </a:lnL>
                    <a:lnR>
                      <a:noFill/>
                    </a:lnR>
                    <a:lnT>
                      <a:noFill/>
                    </a:lnT>
                    <a:lnB>
                      <a:noFill/>
                    </a:lnB>
                  </a:tcPr>
                </a:tc>
              </a:tr>
              <a:tr h="258704">
                <a:tc>
                  <a:txBody>
                    <a:bodyPr/>
                    <a:lstStyle/>
                    <a:p>
                      <a:pPr algn="l" fontAlgn="b"/>
                      <a:r>
                        <a:rPr lang="en-IN" sz="900" b="0" i="0" u="none" strike="noStrike" dirty="0">
                          <a:solidFill>
                            <a:srgbClr val="000000"/>
                          </a:solidFill>
                          <a:latin typeface="Book Antiqua"/>
                        </a:rPr>
                        <a:t>2012</a:t>
                      </a:r>
                    </a:p>
                  </a:txBody>
                  <a:tcPr marL="0" marR="0" marT="0" marB="0" anchor="ctr">
                    <a:lnL>
                      <a:noFill/>
                    </a:lnL>
                    <a:lnR>
                      <a:noFill/>
                    </a:lnR>
                    <a:lnT>
                      <a:noFill/>
                    </a:lnT>
                    <a:lnB>
                      <a:noFill/>
                    </a:lnB>
                  </a:tcPr>
                </a:tc>
                <a:tc>
                  <a:txBody>
                    <a:bodyPr/>
                    <a:lstStyle/>
                    <a:p>
                      <a:pPr algn="l" fontAlgn="b"/>
                      <a:endParaRPr lang="en-IN" sz="900" b="0" i="0" u="none" strike="noStrike">
                        <a:solidFill>
                          <a:srgbClr val="000000"/>
                        </a:solidFill>
                        <a:latin typeface="Book Antiqua"/>
                      </a:endParaRPr>
                    </a:p>
                  </a:txBody>
                  <a:tcPr marL="0" marR="0" marT="0" marB="0" anchor="b">
                    <a:lnL>
                      <a:noFill/>
                    </a:lnL>
                    <a:lnR>
                      <a:noFill/>
                    </a:lnR>
                    <a:lnT>
                      <a:noFill/>
                    </a:lnT>
                    <a:lnB>
                      <a:noFill/>
                    </a:lnB>
                  </a:tcPr>
                </a:tc>
                <a:tc>
                  <a:txBody>
                    <a:bodyPr/>
                    <a:lstStyle/>
                    <a:p>
                      <a:pPr algn="l" rtl="0" fontAlgn="b"/>
                      <a:r>
                        <a:rPr lang="en-IN" sz="900" b="0" i="0" u="none" strike="noStrike" dirty="0">
                          <a:solidFill>
                            <a:srgbClr val="7F7F7F"/>
                          </a:solidFill>
                          <a:latin typeface="Book Antiqua" pitchFamily="18" charset="0"/>
                        </a:rPr>
                        <a:t> TNEB Airport 110kV order commissioned  22.5 kms </a:t>
                      </a:r>
                    </a:p>
                  </a:txBody>
                  <a:tcPr marL="0" marR="0" marT="0" marB="0" anchor="b">
                    <a:lnL>
                      <a:noFill/>
                    </a:lnL>
                    <a:lnR>
                      <a:noFill/>
                    </a:lnR>
                    <a:lnT>
                      <a:noFill/>
                    </a:lnT>
                    <a:lnB>
                      <a:noFill/>
                    </a:lnB>
                  </a:tcPr>
                </a:tc>
              </a:tr>
              <a:tr h="258704">
                <a:tc>
                  <a:txBody>
                    <a:bodyPr/>
                    <a:lstStyle/>
                    <a:p>
                      <a:pPr algn="l" fontAlgn="b"/>
                      <a:r>
                        <a:rPr lang="en-IN" sz="900" b="0" i="0" u="none" strike="noStrike" dirty="0">
                          <a:solidFill>
                            <a:srgbClr val="000000"/>
                          </a:solidFill>
                          <a:latin typeface="Book Antiqua"/>
                        </a:rPr>
                        <a:t>2011</a:t>
                      </a:r>
                    </a:p>
                  </a:txBody>
                  <a:tcPr marL="0" marR="0" marT="0" marB="0" anchor="ctr">
                    <a:lnL>
                      <a:noFill/>
                    </a:lnL>
                    <a:lnR>
                      <a:noFill/>
                    </a:lnR>
                    <a:lnT>
                      <a:noFill/>
                    </a:lnT>
                    <a:lnB>
                      <a:noFill/>
                    </a:lnB>
                  </a:tcPr>
                </a:tc>
                <a:tc>
                  <a:txBody>
                    <a:bodyPr/>
                    <a:lstStyle/>
                    <a:p>
                      <a:pPr algn="l" fontAlgn="b"/>
                      <a:endParaRPr lang="en-IN" sz="900" b="0" i="0" u="none" strike="noStrike">
                        <a:solidFill>
                          <a:srgbClr val="000000"/>
                        </a:solidFill>
                        <a:latin typeface="Book Antiqua"/>
                      </a:endParaRPr>
                    </a:p>
                  </a:txBody>
                  <a:tcPr marL="0" marR="0" marT="0" marB="0" anchor="b">
                    <a:lnL>
                      <a:noFill/>
                    </a:lnL>
                    <a:lnR>
                      <a:noFill/>
                    </a:lnR>
                    <a:lnT>
                      <a:noFill/>
                    </a:lnT>
                    <a:lnB>
                      <a:noFill/>
                    </a:lnB>
                  </a:tcPr>
                </a:tc>
                <a:tc>
                  <a:txBody>
                    <a:bodyPr/>
                    <a:lstStyle/>
                    <a:p>
                      <a:pPr algn="l" rtl="0" fontAlgn="b"/>
                      <a:r>
                        <a:rPr lang="en-IN" sz="900" b="1" i="0" u="none" strike="noStrike" dirty="0">
                          <a:solidFill>
                            <a:srgbClr val="7F7F7F"/>
                          </a:solidFill>
                          <a:latin typeface="Book Antiqua" pitchFamily="18" charset="0"/>
                        </a:rPr>
                        <a:t>Received 129 Km of 1x1200 Sq mm, 230 kV Turnkey order from TNEB</a:t>
                      </a:r>
                    </a:p>
                  </a:txBody>
                  <a:tcPr marL="0" marR="0" marT="0" marB="0" anchor="b">
                    <a:lnL>
                      <a:noFill/>
                    </a:lnL>
                    <a:lnR>
                      <a:noFill/>
                    </a:lnR>
                    <a:lnT>
                      <a:noFill/>
                    </a:lnT>
                    <a:lnB>
                      <a:noFill/>
                    </a:lnB>
                  </a:tcPr>
                </a:tc>
              </a:tr>
              <a:tr h="258704">
                <a:tc>
                  <a:txBody>
                    <a:bodyPr/>
                    <a:lstStyle/>
                    <a:p>
                      <a:pPr algn="l" fontAlgn="b"/>
                      <a:r>
                        <a:rPr lang="en-IN" sz="900" b="0" i="0" u="none" strike="noStrike" dirty="0">
                          <a:solidFill>
                            <a:srgbClr val="000000"/>
                          </a:solidFill>
                          <a:latin typeface="Book Antiqua"/>
                        </a:rPr>
                        <a:t>2010</a:t>
                      </a:r>
                    </a:p>
                  </a:txBody>
                  <a:tcPr marL="0" marR="0" marT="0" marB="0" anchor="ctr">
                    <a:lnL>
                      <a:noFill/>
                    </a:lnL>
                    <a:lnR>
                      <a:noFill/>
                    </a:lnR>
                    <a:lnT>
                      <a:noFill/>
                    </a:lnT>
                    <a:lnB>
                      <a:noFill/>
                    </a:lnB>
                  </a:tcPr>
                </a:tc>
                <a:tc>
                  <a:txBody>
                    <a:bodyPr/>
                    <a:lstStyle/>
                    <a:p>
                      <a:pPr algn="l" fontAlgn="b"/>
                      <a:endParaRPr lang="en-IN" sz="900" b="0" i="0" u="none" strike="noStrike">
                        <a:solidFill>
                          <a:srgbClr val="000000"/>
                        </a:solidFill>
                        <a:latin typeface="Book Antiqua"/>
                      </a:endParaRPr>
                    </a:p>
                  </a:txBody>
                  <a:tcPr marL="0" marR="0" marT="0" marB="0" anchor="b">
                    <a:lnL>
                      <a:noFill/>
                    </a:lnL>
                    <a:lnR>
                      <a:noFill/>
                    </a:lnR>
                    <a:lnT>
                      <a:noFill/>
                    </a:lnT>
                    <a:lnB>
                      <a:noFill/>
                    </a:lnB>
                  </a:tcPr>
                </a:tc>
                <a:tc>
                  <a:txBody>
                    <a:bodyPr/>
                    <a:lstStyle/>
                    <a:p>
                      <a:pPr algn="l" rtl="0" fontAlgn="b"/>
                      <a:r>
                        <a:rPr lang="en-IN" sz="900" b="1" i="0" u="none" strike="noStrike" dirty="0">
                          <a:solidFill>
                            <a:srgbClr val="7F7F7F"/>
                          </a:solidFill>
                          <a:latin typeface="Book Antiqua" pitchFamily="18" charset="0"/>
                        </a:rPr>
                        <a:t>Shifted EHV Facilities to Nasik, adjacent to  LV &amp; MV Cable Plant</a:t>
                      </a:r>
                    </a:p>
                  </a:txBody>
                  <a:tcPr marL="0" marR="0" marT="0" marB="0" anchor="b">
                    <a:lnL>
                      <a:noFill/>
                    </a:lnL>
                    <a:lnR>
                      <a:noFill/>
                    </a:lnR>
                    <a:lnT>
                      <a:noFill/>
                    </a:lnT>
                    <a:lnB>
                      <a:noFill/>
                    </a:lnB>
                  </a:tcPr>
                </a:tc>
              </a:tr>
              <a:tr h="258704">
                <a:tc>
                  <a:txBody>
                    <a:bodyPr/>
                    <a:lstStyle/>
                    <a:p>
                      <a:pPr algn="l" fontAlgn="b"/>
                      <a:r>
                        <a:rPr lang="en-IN" sz="900" b="0" i="0" u="none" strike="noStrike" dirty="0">
                          <a:solidFill>
                            <a:srgbClr val="000000"/>
                          </a:solidFill>
                          <a:latin typeface="Book Antiqua"/>
                        </a:rPr>
                        <a:t>2009</a:t>
                      </a:r>
                    </a:p>
                  </a:txBody>
                  <a:tcPr marL="0" marR="0" marT="0" marB="0" anchor="ctr">
                    <a:lnL>
                      <a:noFill/>
                    </a:lnL>
                    <a:lnR>
                      <a:noFill/>
                    </a:lnR>
                    <a:lnT>
                      <a:noFill/>
                    </a:lnT>
                    <a:lnB>
                      <a:noFill/>
                    </a:lnB>
                  </a:tcPr>
                </a:tc>
                <a:tc>
                  <a:txBody>
                    <a:bodyPr/>
                    <a:lstStyle/>
                    <a:p>
                      <a:pPr algn="l" fontAlgn="b"/>
                      <a:endParaRPr lang="en-IN" sz="900" b="0" i="0" u="none" strike="noStrike">
                        <a:solidFill>
                          <a:srgbClr val="000000"/>
                        </a:solidFill>
                        <a:latin typeface="Book Antiqua"/>
                      </a:endParaRPr>
                    </a:p>
                  </a:txBody>
                  <a:tcPr marL="0" marR="0" marT="0" marB="0" anchor="b">
                    <a:lnL>
                      <a:noFill/>
                    </a:lnL>
                    <a:lnR>
                      <a:noFill/>
                    </a:lnR>
                    <a:lnT>
                      <a:noFill/>
                    </a:lnT>
                    <a:lnB>
                      <a:noFill/>
                    </a:lnB>
                  </a:tcPr>
                </a:tc>
                <a:tc>
                  <a:txBody>
                    <a:bodyPr/>
                    <a:lstStyle/>
                    <a:p>
                      <a:pPr algn="l" rtl="0" fontAlgn="b"/>
                      <a:r>
                        <a:rPr lang="en-IN" sz="900" b="1" i="0" u="none" strike="noStrike" dirty="0">
                          <a:solidFill>
                            <a:srgbClr val="7F7F7F"/>
                          </a:solidFill>
                          <a:latin typeface="Book Antiqua" pitchFamily="18" charset="0"/>
                        </a:rPr>
                        <a:t>Executed120 Km 220 kV Cable order for TNEB</a:t>
                      </a:r>
                    </a:p>
                  </a:txBody>
                  <a:tcPr marL="0" marR="0" marT="0" marB="0" anchor="b">
                    <a:lnL>
                      <a:noFill/>
                    </a:lnL>
                    <a:lnR>
                      <a:noFill/>
                    </a:lnR>
                    <a:lnT>
                      <a:noFill/>
                    </a:lnT>
                    <a:lnB>
                      <a:noFill/>
                    </a:lnB>
                  </a:tcPr>
                </a:tc>
              </a:tr>
              <a:tr h="313064">
                <a:tc>
                  <a:txBody>
                    <a:bodyPr/>
                    <a:lstStyle/>
                    <a:p>
                      <a:pPr algn="l" fontAlgn="b"/>
                      <a:r>
                        <a:rPr lang="en-IN" sz="900" b="0" i="0" u="none" strike="noStrike" dirty="0">
                          <a:solidFill>
                            <a:srgbClr val="000000"/>
                          </a:solidFill>
                          <a:latin typeface="Book Antiqua"/>
                        </a:rPr>
                        <a:t>2007</a:t>
                      </a:r>
                    </a:p>
                  </a:txBody>
                  <a:tcPr marL="0" marR="0" marT="0" marB="0" anchor="ctr">
                    <a:lnL>
                      <a:noFill/>
                    </a:lnL>
                    <a:lnR>
                      <a:noFill/>
                    </a:lnR>
                    <a:lnT>
                      <a:noFill/>
                    </a:lnT>
                    <a:lnB>
                      <a:noFill/>
                    </a:lnB>
                  </a:tcPr>
                </a:tc>
                <a:tc>
                  <a:txBody>
                    <a:bodyPr/>
                    <a:lstStyle/>
                    <a:p>
                      <a:pPr algn="l" fontAlgn="b"/>
                      <a:endParaRPr lang="en-IN" sz="900" b="0" i="0" u="none" strike="noStrike">
                        <a:solidFill>
                          <a:srgbClr val="000000"/>
                        </a:solidFill>
                        <a:latin typeface="Book Antiqua"/>
                      </a:endParaRPr>
                    </a:p>
                  </a:txBody>
                  <a:tcPr marL="0" marR="0" marT="0" marB="0" anchor="b">
                    <a:lnL>
                      <a:noFill/>
                    </a:lnL>
                    <a:lnR>
                      <a:noFill/>
                    </a:lnR>
                    <a:lnT>
                      <a:noFill/>
                    </a:lnT>
                    <a:lnB>
                      <a:noFill/>
                    </a:lnB>
                  </a:tcPr>
                </a:tc>
                <a:tc>
                  <a:txBody>
                    <a:bodyPr/>
                    <a:lstStyle/>
                    <a:p>
                      <a:pPr algn="l" fontAlgn="ctr"/>
                      <a:endParaRPr lang="en-IN" sz="900" b="1" i="0" u="none" strike="noStrike" dirty="0" smtClean="0">
                        <a:solidFill>
                          <a:srgbClr val="000000"/>
                        </a:solidFill>
                        <a:latin typeface="Book Antiqua" pitchFamily="18" charset="0"/>
                      </a:endParaRPr>
                    </a:p>
                    <a:p>
                      <a:pPr algn="l" fontAlgn="ctr"/>
                      <a:r>
                        <a:rPr lang="en-IN" sz="900" b="1" i="0" u="none" strike="noStrike" dirty="0" smtClean="0">
                          <a:solidFill>
                            <a:srgbClr val="000000"/>
                          </a:solidFill>
                          <a:latin typeface="Book Antiqua" pitchFamily="18" charset="0"/>
                        </a:rPr>
                        <a:t>Manufactured </a:t>
                      </a:r>
                      <a:r>
                        <a:rPr lang="en-IN" sz="900" b="1" i="0" u="none" strike="noStrike" dirty="0">
                          <a:solidFill>
                            <a:srgbClr val="000000"/>
                          </a:solidFill>
                          <a:latin typeface="Book Antiqua" pitchFamily="18" charset="0"/>
                        </a:rPr>
                        <a:t>,supplied &amp; Installed  11kV Submarine Cable</a:t>
                      </a:r>
                      <a:br>
                        <a:rPr lang="en-IN" sz="900" b="1" i="0" u="none" strike="noStrike" dirty="0">
                          <a:solidFill>
                            <a:srgbClr val="000000"/>
                          </a:solidFill>
                          <a:latin typeface="Book Antiqua" pitchFamily="18" charset="0"/>
                        </a:rPr>
                      </a:br>
                      <a:r>
                        <a:rPr lang="en-IN" sz="900" b="1" i="0" u="none" strike="noStrike" dirty="0">
                          <a:solidFill>
                            <a:srgbClr val="000000"/>
                          </a:solidFill>
                          <a:latin typeface="Book Antiqua" pitchFamily="18" charset="0"/>
                        </a:rPr>
                        <a:t> at Bet Dwaraka</a:t>
                      </a:r>
                      <a:br>
                        <a:rPr lang="en-IN" sz="900" b="1" i="0" u="none" strike="noStrike" dirty="0">
                          <a:solidFill>
                            <a:srgbClr val="000000"/>
                          </a:solidFill>
                          <a:latin typeface="Book Antiqua" pitchFamily="18" charset="0"/>
                        </a:rPr>
                      </a:br>
                      <a:endParaRPr lang="en-IN" sz="900" b="1" i="0" u="none" strike="noStrike" dirty="0">
                        <a:solidFill>
                          <a:srgbClr val="000000"/>
                        </a:solidFill>
                        <a:latin typeface="Book Antiqua" pitchFamily="18" charset="0"/>
                      </a:endParaRPr>
                    </a:p>
                  </a:txBody>
                  <a:tcPr marL="0" marR="0" marT="0" marB="0" anchor="ctr">
                    <a:lnL>
                      <a:noFill/>
                    </a:lnL>
                    <a:lnR>
                      <a:noFill/>
                    </a:lnR>
                    <a:lnT>
                      <a:noFill/>
                    </a:lnT>
                    <a:lnB>
                      <a:noFill/>
                    </a:lnB>
                  </a:tcPr>
                </a:tc>
              </a:tr>
              <a:tr h="317502">
                <a:tc>
                  <a:txBody>
                    <a:bodyPr/>
                    <a:lstStyle/>
                    <a:p>
                      <a:pPr algn="l" fontAlgn="b"/>
                      <a:r>
                        <a:rPr lang="en-IN" sz="900" b="0" i="0" u="none" strike="noStrike" dirty="0">
                          <a:solidFill>
                            <a:srgbClr val="000000"/>
                          </a:solidFill>
                          <a:latin typeface="Book Antiqua"/>
                        </a:rPr>
                        <a:t>2004</a:t>
                      </a:r>
                    </a:p>
                  </a:txBody>
                  <a:tcPr marL="0" marR="0" marT="0" marB="0" anchor="ctr">
                    <a:lnL>
                      <a:noFill/>
                    </a:lnL>
                    <a:lnR>
                      <a:noFill/>
                    </a:lnR>
                    <a:lnT>
                      <a:noFill/>
                    </a:lnT>
                    <a:lnB>
                      <a:noFill/>
                    </a:lnB>
                  </a:tcPr>
                </a:tc>
                <a:tc>
                  <a:txBody>
                    <a:bodyPr/>
                    <a:lstStyle/>
                    <a:p>
                      <a:pPr algn="l" fontAlgn="b"/>
                      <a:endParaRPr lang="en-IN" sz="900" b="0" i="0" u="none" strike="noStrike">
                        <a:solidFill>
                          <a:srgbClr val="000000"/>
                        </a:solidFill>
                        <a:latin typeface="Book Antiqua"/>
                      </a:endParaRPr>
                    </a:p>
                  </a:txBody>
                  <a:tcPr marL="0" marR="0" marT="0" marB="0" anchor="b">
                    <a:lnL>
                      <a:noFill/>
                    </a:lnL>
                    <a:lnR>
                      <a:noFill/>
                    </a:lnR>
                    <a:lnT>
                      <a:noFill/>
                    </a:lnT>
                    <a:lnB>
                      <a:noFill/>
                    </a:lnB>
                  </a:tcPr>
                </a:tc>
                <a:tc>
                  <a:txBody>
                    <a:bodyPr/>
                    <a:lstStyle/>
                    <a:p>
                      <a:pPr algn="l" rtl="0" fontAlgn="ctr"/>
                      <a:r>
                        <a:rPr lang="en-IN" sz="900" b="1" i="0" u="none" strike="noStrike" dirty="0">
                          <a:solidFill>
                            <a:srgbClr val="7F7F7F"/>
                          </a:solidFill>
                          <a:latin typeface="Book Antiqua" pitchFamily="18" charset="0"/>
                        </a:rPr>
                        <a:t>Supplied &amp; installed 132 kV Cables  below Gandhi  Setu at Ganges</a:t>
                      </a:r>
                    </a:p>
                  </a:txBody>
                  <a:tcPr marL="0" marR="0" marT="0" marB="0" anchor="ctr">
                    <a:lnL>
                      <a:noFill/>
                    </a:lnL>
                    <a:lnR>
                      <a:noFill/>
                    </a:lnR>
                    <a:lnT>
                      <a:noFill/>
                    </a:lnT>
                    <a:lnB>
                      <a:noFill/>
                    </a:lnB>
                  </a:tcPr>
                </a:tc>
              </a:tr>
              <a:tr h="258704">
                <a:tc>
                  <a:txBody>
                    <a:bodyPr/>
                    <a:lstStyle/>
                    <a:p>
                      <a:pPr algn="l" fontAlgn="b"/>
                      <a:r>
                        <a:rPr lang="en-IN" sz="900" b="0" i="0" u="none" strike="noStrike" dirty="0">
                          <a:solidFill>
                            <a:srgbClr val="000000"/>
                          </a:solidFill>
                          <a:latin typeface="Book Antiqua"/>
                        </a:rPr>
                        <a:t>1993</a:t>
                      </a:r>
                    </a:p>
                  </a:txBody>
                  <a:tcPr marL="0" marR="0" marT="0" marB="0" anchor="ctr">
                    <a:lnL>
                      <a:noFill/>
                    </a:lnL>
                    <a:lnR>
                      <a:noFill/>
                    </a:lnR>
                    <a:lnT>
                      <a:noFill/>
                    </a:lnT>
                    <a:lnB>
                      <a:noFill/>
                    </a:lnB>
                  </a:tcPr>
                </a:tc>
                <a:tc>
                  <a:txBody>
                    <a:bodyPr/>
                    <a:lstStyle/>
                    <a:p>
                      <a:pPr algn="l" fontAlgn="b"/>
                      <a:endParaRPr lang="en-IN" sz="900" b="0" i="0" u="none" strike="noStrike">
                        <a:solidFill>
                          <a:srgbClr val="000000"/>
                        </a:solidFill>
                        <a:latin typeface="Book Antiqua"/>
                      </a:endParaRPr>
                    </a:p>
                  </a:txBody>
                  <a:tcPr marL="0" marR="0" marT="0" marB="0" anchor="b">
                    <a:lnL>
                      <a:noFill/>
                    </a:lnL>
                    <a:lnR>
                      <a:noFill/>
                    </a:lnR>
                    <a:lnT>
                      <a:noFill/>
                    </a:lnT>
                    <a:lnB>
                      <a:noFill/>
                    </a:lnB>
                  </a:tcPr>
                </a:tc>
                <a:tc>
                  <a:txBody>
                    <a:bodyPr/>
                    <a:lstStyle/>
                    <a:p>
                      <a:pPr algn="l" rtl="0" fontAlgn="b"/>
                      <a:r>
                        <a:rPr lang="en-IN" sz="900" b="1" i="0" u="none" strike="noStrike" dirty="0">
                          <a:solidFill>
                            <a:srgbClr val="7F7F7F"/>
                          </a:solidFill>
                          <a:latin typeface="Book Antiqua" pitchFamily="18" charset="0"/>
                        </a:rPr>
                        <a:t>Successfully installed &amp; commissioned 220 kV Cables – for TNEB</a:t>
                      </a:r>
                    </a:p>
                  </a:txBody>
                  <a:tcPr marL="0" marR="0" marT="0" marB="0" anchor="b">
                    <a:lnL>
                      <a:noFill/>
                    </a:lnL>
                    <a:lnR>
                      <a:noFill/>
                    </a:lnR>
                    <a:lnT>
                      <a:noFill/>
                    </a:lnT>
                    <a:lnB>
                      <a:noFill/>
                    </a:lnB>
                  </a:tcPr>
                </a:tc>
              </a:tr>
              <a:tr h="258704">
                <a:tc>
                  <a:txBody>
                    <a:bodyPr/>
                    <a:lstStyle/>
                    <a:p>
                      <a:pPr algn="l" fontAlgn="b"/>
                      <a:r>
                        <a:rPr lang="en-IN" sz="900" b="0" i="0" u="none" strike="noStrike" dirty="0">
                          <a:solidFill>
                            <a:srgbClr val="000000"/>
                          </a:solidFill>
                          <a:latin typeface="Book Antiqua"/>
                        </a:rPr>
                        <a:t>1992</a:t>
                      </a:r>
                    </a:p>
                  </a:txBody>
                  <a:tcPr marL="0" marR="0" marT="0" marB="0" anchor="ctr">
                    <a:lnL>
                      <a:noFill/>
                    </a:lnL>
                    <a:lnR>
                      <a:noFill/>
                    </a:lnR>
                    <a:lnT>
                      <a:noFill/>
                    </a:lnT>
                    <a:lnB>
                      <a:noFill/>
                    </a:lnB>
                  </a:tcPr>
                </a:tc>
                <a:tc>
                  <a:txBody>
                    <a:bodyPr/>
                    <a:lstStyle/>
                    <a:p>
                      <a:pPr algn="l" fontAlgn="b"/>
                      <a:endParaRPr lang="en-IN" sz="900" b="0" i="0" u="none" strike="noStrike">
                        <a:solidFill>
                          <a:srgbClr val="000000"/>
                        </a:solidFill>
                        <a:latin typeface="Book Antiqua"/>
                      </a:endParaRPr>
                    </a:p>
                  </a:txBody>
                  <a:tcPr marL="0" marR="0" marT="0" marB="0" anchor="b">
                    <a:lnL>
                      <a:noFill/>
                    </a:lnL>
                    <a:lnR>
                      <a:noFill/>
                    </a:lnR>
                    <a:lnT>
                      <a:noFill/>
                    </a:lnT>
                    <a:lnB>
                      <a:noFill/>
                    </a:lnB>
                  </a:tcPr>
                </a:tc>
                <a:tc>
                  <a:txBody>
                    <a:bodyPr/>
                    <a:lstStyle/>
                    <a:p>
                      <a:pPr algn="l" rtl="0" fontAlgn="b"/>
                      <a:r>
                        <a:rPr lang="en-IN" sz="900" b="1" i="0" u="none" strike="noStrike" dirty="0">
                          <a:solidFill>
                            <a:srgbClr val="7F7F7F"/>
                          </a:solidFill>
                          <a:latin typeface="Book Antiqua" pitchFamily="18" charset="0"/>
                        </a:rPr>
                        <a:t>Successfully Type Tested 220 kV Cable at KEMA</a:t>
                      </a:r>
                    </a:p>
                  </a:txBody>
                  <a:tcPr marL="0" marR="0" marT="0" marB="0" anchor="b">
                    <a:lnL>
                      <a:noFill/>
                    </a:lnL>
                    <a:lnR>
                      <a:noFill/>
                    </a:lnR>
                    <a:lnT>
                      <a:noFill/>
                    </a:lnT>
                    <a:lnB>
                      <a:noFill/>
                    </a:lnB>
                  </a:tcPr>
                </a:tc>
              </a:tr>
              <a:tr h="258704">
                <a:tc>
                  <a:txBody>
                    <a:bodyPr/>
                    <a:lstStyle/>
                    <a:p>
                      <a:pPr algn="l" fontAlgn="b"/>
                      <a:r>
                        <a:rPr lang="en-IN" sz="900" b="0" i="0" u="none" strike="noStrike" dirty="0">
                          <a:solidFill>
                            <a:srgbClr val="000000"/>
                          </a:solidFill>
                          <a:latin typeface="Book Antiqua"/>
                        </a:rPr>
                        <a:t>1989</a:t>
                      </a:r>
                    </a:p>
                  </a:txBody>
                  <a:tcPr marL="0" marR="0" marT="0" marB="0" anchor="ctr">
                    <a:lnL>
                      <a:noFill/>
                    </a:lnL>
                    <a:lnR>
                      <a:noFill/>
                    </a:lnR>
                    <a:lnT>
                      <a:noFill/>
                    </a:lnT>
                    <a:lnB>
                      <a:noFill/>
                    </a:lnB>
                  </a:tcPr>
                </a:tc>
                <a:tc>
                  <a:txBody>
                    <a:bodyPr/>
                    <a:lstStyle/>
                    <a:p>
                      <a:pPr algn="l" fontAlgn="b"/>
                      <a:endParaRPr lang="en-IN" sz="900" b="0" i="0" u="none" strike="noStrike">
                        <a:solidFill>
                          <a:srgbClr val="000000"/>
                        </a:solidFill>
                        <a:latin typeface="Book Antiqua"/>
                      </a:endParaRPr>
                    </a:p>
                  </a:txBody>
                  <a:tcPr marL="0" marR="0" marT="0" marB="0" anchor="b">
                    <a:lnL>
                      <a:noFill/>
                    </a:lnL>
                    <a:lnR>
                      <a:noFill/>
                    </a:lnR>
                    <a:lnT>
                      <a:noFill/>
                    </a:lnT>
                    <a:lnB>
                      <a:noFill/>
                    </a:lnB>
                  </a:tcPr>
                </a:tc>
                <a:tc>
                  <a:txBody>
                    <a:bodyPr/>
                    <a:lstStyle/>
                    <a:p>
                      <a:pPr algn="l" fontAlgn="b"/>
                      <a:r>
                        <a:rPr lang="en-IN" sz="900" b="1" i="0" u="none" strike="noStrike" dirty="0">
                          <a:solidFill>
                            <a:srgbClr val="7F7F7F"/>
                          </a:solidFill>
                          <a:latin typeface="Book Antiqua" pitchFamily="18" charset="0"/>
                        </a:rPr>
                        <a:t>Manufactured first 220 kV Cable – First time  in India</a:t>
                      </a:r>
                    </a:p>
                  </a:txBody>
                  <a:tcPr marL="0" marR="0" marT="0" marB="0" anchor="b">
                    <a:lnL>
                      <a:noFill/>
                    </a:lnL>
                    <a:lnR>
                      <a:noFill/>
                    </a:lnR>
                    <a:lnT>
                      <a:noFill/>
                    </a:lnT>
                    <a:lnB>
                      <a:noFill/>
                    </a:lnB>
                  </a:tcPr>
                </a:tc>
              </a:tr>
              <a:tr h="258704">
                <a:tc>
                  <a:txBody>
                    <a:bodyPr/>
                    <a:lstStyle/>
                    <a:p>
                      <a:pPr algn="l" fontAlgn="b"/>
                      <a:r>
                        <a:rPr lang="en-IN" sz="900" b="0" i="0" u="none" strike="noStrike" dirty="0">
                          <a:solidFill>
                            <a:srgbClr val="000000"/>
                          </a:solidFill>
                          <a:latin typeface="Book Antiqua"/>
                        </a:rPr>
                        <a:t>1982</a:t>
                      </a:r>
                    </a:p>
                  </a:txBody>
                  <a:tcPr marL="0" marR="0" marT="0" marB="0" anchor="ctr">
                    <a:lnL>
                      <a:noFill/>
                    </a:lnL>
                    <a:lnR>
                      <a:noFill/>
                    </a:lnR>
                    <a:lnT>
                      <a:noFill/>
                    </a:lnT>
                    <a:lnB>
                      <a:noFill/>
                    </a:lnB>
                  </a:tcPr>
                </a:tc>
                <a:tc>
                  <a:txBody>
                    <a:bodyPr/>
                    <a:lstStyle/>
                    <a:p>
                      <a:pPr algn="l" fontAlgn="b"/>
                      <a:endParaRPr lang="en-IN" sz="900" b="0" i="0" u="none" strike="noStrike">
                        <a:solidFill>
                          <a:srgbClr val="000000"/>
                        </a:solidFill>
                        <a:latin typeface="Book Antiqua"/>
                      </a:endParaRPr>
                    </a:p>
                  </a:txBody>
                  <a:tcPr marL="0" marR="0" marT="0" marB="0" anchor="b">
                    <a:lnL>
                      <a:noFill/>
                    </a:lnL>
                    <a:lnR>
                      <a:noFill/>
                    </a:lnR>
                    <a:lnT>
                      <a:noFill/>
                    </a:lnT>
                    <a:lnB>
                      <a:noFill/>
                    </a:lnB>
                  </a:tcPr>
                </a:tc>
                <a:tc>
                  <a:txBody>
                    <a:bodyPr/>
                    <a:lstStyle/>
                    <a:p>
                      <a:pPr algn="l" rtl="0" fontAlgn="b"/>
                      <a:r>
                        <a:rPr lang="en-IN" sz="900" b="1" i="0" u="none" strike="noStrike" dirty="0">
                          <a:solidFill>
                            <a:srgbClr val="7F7F7F"/>
                          </a:solidFill>
                          <a:latin typeface="Book Antiqua" pitchFamily="18" charset="0"/>
                        </a:rPr>
                        <a:t>First company outside Japan  ( in Asia) to get license of manufacturing of EHV cables with MDCV line </a:t>
                      </a:r>
                    </a:p>
                  </a:txBody>
                  <a:tcPr marL="0" marR="0" marT="0" marB="0" anchor="b">
                    <a:lnL>
                      <a:noFill/>
                    </a:lnL>
                    <a:lnR>
                      <a:noFill/>
                    </a:lnR>
                    <a:lnT>
                      <a:noFill/>
                    </a:lnT>
                    <a:lnB>
                      <a:noFill/>
                    </a:lnB>
                  </a:tcPr>
                </a:tc>
              </a:tr>
              <a:tr h="258704">
                <a:tc>
                  <a:txBody>
                    <a:bodyPr/>
                    <a:lstStyle/>
                    <a:p>
                      <a:pPr algn="l" fontAlgn="b"/>
                      <a:r>
                        <a:rPr lang="en-IN" sz="900" b="0" i="0" u="none" strike="noStrike" dirty="0" smtClean="0">
                          <a:solidFill>
                            <a:srgbClr val="000000"/>
                          </a:solidFill>
                          <a:latin typeface="Book Antiqua"/>
                        </a:rPr>
                        <a:t> 72-79</a:t>
                      </a:r>
                      <a:endParaRPr lang="en-IN" sz="900" b="0" i="0" u="none" strike="noStrike" dirty="0">
                        <a:solidFill>
                          <a:srgbClr val="000000"/>
                        </a:solidFill>
                        <a:latin typeface="Book Antiqua"/>
                      </a:endParaRPr>
                    </a:p>
                  </a:txBody>
                  <a:tcPr marL="0" marR="0" marT="0" marB="0" anchor="ctr">
                    <a:lnL>
                      <a:noFill/>
                    </a:lnL>
                    <a:lnR>
                      <a:noFill/>
                    </a:lnR>
                    <a:lnT>
                      <a:noFill/>
                    </a:lnT>
                    <a:lnB>
                      <a:noFill/>
                    </a:lnB>
                  </a:tcPr>
                </a:tc>
                <a:tc>
                  <a:txBody>
                    <a:bodyPr/>
                    <a:lstStyle/>
                    <a:p>
                      <a:pPr algn="l" fontAlgn="b"/>
                      <a:endParaRPr lang="en-IN" sz="900" b="0" i="0" u="none" strike="noStrike">
                        <a:solidFill>
                          <a:srgbClr val="000000"/>
                        </a:solidFill>
                        <a:latin typeface="Book Antiqua"/>
                      </a:endParaRPr>
                    </a:p>
                  </a:txBody>
                  <a:tcPr marL="0" marR="0" marT="0" marB="0" anchor="b">
                    <a:lnL>
                      <a:noFill/>
                    </a:lnL>
                    <a:lnR>
                      <a:noFill/>
                    </a:lnR>
                    <a:lnT>
                      <a:noFill/>
                    </a:lnT>
                    <a:lnB>
                      <a:noFill/>
                    </a:lnB>
                  </a:tcPr>
                </a:tc>
                <a:tc>
                  <a:txBody>
                    <a:bodyPr/>
                    <a:lstStyle/>
                    <a:p>
                      <a:pPr algn="l" rtl="0" fontAlgn="b"/>
                      <a:r>
                        <a:rPr lang="en-IN" sz="900" b="1" i="0" u="none" strike="noStrike" dirty="0">
                          <a:solidFill>
                            <a:srgbClr val="7F7F7F"/>
                          </a:solidFill>
                          <a:latin typeface="Book Antiqua" pitchFamily="18" charset="0"/>
                        </a:rPr>
                        <a:t>Started manufacturing of TROPOTHENE 33KV cables, </a:t>
                      </a:r>
                      <a:r>
                        <a:rPr lang="en-IN" sz="900" b="1" i="0" u="none" strike="noStrike" dirty="0" err="1">
                          <a:solidFill>
                            <a:srgbClr val="7F7F7F"/>
                          </a:solidFill>
                          <a:latin typeface="Book Antiqua" pitchFamily="18" charset="0"/>
                        </a:rPr>
                        <a:t>Elastomer</a:t>
                      </a:r>
                      <a:r>
                        <a:rPr lang="en-IN" sz="900" b="1" i="0" u="none" strike="noStrike" dirty="0">
                          <a:solidFill>
                            <a:srgbClr val="7F7F7F"/>
                          </a:solidFill>
                          <a:latin typeface="Book Antiqua" pitchFamily="18" charset="0"/>
                        </a:rPr>
                        <a:t>  cables.</a:t>
                      </a:r>
                    </a:p>
                  </a:txBody>
                  <a:tcPr marL="0" marR="0" marT="0" marB="0" anchor="b">
                    <a:lnL>
                      <a:noFill/>
                    </a:lnL>
                    <a:lnR>
                      <a:noFill/>
                    </a:lnR>
                    <a:lnT>
                      <a:noFill/>
                    </a:lnT>
                    <a:lnB>
                      <a:noFill/>
                    </a:lnB>
                  </a:tcPr>
                </a:tc>
              </a:tr>
              <a:tr h="258704">
                <a:tc>
                  <a:txBody>
                    <a:bodyPr/>
                    <a:lstStyle/>
                    <a:p>
                      <a:pPr algn="l" fontAlgn="b"/>
                      <a:r>
                        <a:rPr lang="en-IN" sz="900" b="0" i="0" u="none" strike="noStrike" dirty="0" smtClean="0">
                          <a:solidFill>
                            <a:srgbClr val="000000"/>
                          </a:solidFill>
                          <a:latin typeface="Book Antiqua"/>
                        </a:rPr>
                        <a:t> 60-66</a:t>
                      </a:r>
                      <a:endParaRPr lang="en-IN" sz="900" b="0" i="0" u="none" strike="noStrike" dirty="0">
                        <a:solidFill>
                          <a:srgbClr val="000000"/>
                        </a:solidFill>
                        <a:latin typeface="Calibri"/>
                      </a:endParaRPr>
                    </a:p>
                  </a:txBody>
                  <a:tcPr marL="0" marR="0" marT="0" marB="0" anchor="ctr">
                    <a:lnL>
                      <a:noFill/>
                    </a:lnL>
                    <a:lnR>
                      <a:noFill/>
                    </a:lnR>
                    <a:lnT>
                      <a:noFill/>
                    </a:lnT>
                    <a:lnB>
                      <a:noFill/>
                    </a:lnB>
                  </a:tcPr>
                </a:tc>
                <a:tc>
                  <a:txBody>
                    <a:bodyPr/>
                    <a:lstStyle/>
                    <a:p>
                      <a:pPr algn="l" fontAlgn="b"/>
                      <a:endParaRPr lang="en-IN" sz="900" b="0" i="0" u="none" strike="noStrike">
                        <a:solidFill>
                          <a:srgbClr val="000000"/>
                        </a:solidFill>
                        <a:latin typeface="Book Antiqua"/>
                      </a:endParaRPr>
                    </a:p>
                  </a:txBody>
                  <a:tcPr marL="0" marR="0" marT="0" marB="0" anchor="b">
                    <a:lnL>
                      <a:noFill/>
                    </a:lnL>
                    <a:lnR>
                      <a:noFill/>
                    </a:lnR>
                    <a:lnT>
                      <a:noFill/>
                    </a:lnT>
                    <a:lnB>
                      <a:noFill/>
                    </a:lnB>
                  </a:tcPr>
                </a:tc>
                <a:tc>
                  <a:txBody>
                    <a:bodyPr/>
                    <a:lstStyle/>
                    <a:p>
                      <a:pPr algn="l" fontAlgn="b"/>
                      <a:r>
                        <a:rPr lang="en-IN" sz="900" b="1" i="0" u="none" strike="noStrike" dirty="0">
                          <a:solidFill>
                            <a:srgbClr val="7F7F7F"/>
                          </a:solidFill>
                          <a:latin typeface="Book Antiqua" pitchFamily="18" charset="0"/>
                        </a:rPr>
                        <a:t> TRPODUR (PVC) wires cables –First time  introduced  in Indian market. PILC cables</a:t>
                      </a:r>
                    </a:p>
                  </a:txBody>
                  <a:tcPr marL="0" marR="0" marT="0" marB="0" anchor="b">
                    <a:lnL>
                      <a:noFill/>
                    </a:lnL>
                    <a:lnR>
                      <a:noFill/>
                    </a:lnR>
                    <a:lnT>
                      <a:noFill/>
                    </a:lnT>
                    <a:lnB>
                      <a:noFill/>
                    </a:lnB>
                  </a:tcPr>
                </a:tc>
              </a:tr>
              <a:tr h="423335">
                <a:tc>
                  <a:txBody>
                    <a:bodyPr/>
                    <a:lstStyle/>
                    <a:p>
                      <a:pPr algn="l" fontAlgn="ctr"/>
                      <a:r>
                        <a:rPr lang="en-IN" sz="900" b="0" i="0" u="none" strike="noStrike" dirty="0">
                          <a:solidFill>
                            <a:srgbClr val="000000"/>
                          </a:solidFill>
                          <a:latin typeface="Book Antiqua"/>
                        </a:rPr>
                        <a:t>1957</a:t>
                      </a:r>
                    </a:p>
                  </a:txBody>
                  <a:tcPr marL="0" marR="0" marT="0" marB="0" anchor="ctr">
                    <a:lnL>
                      <a:noFill/>
                    </a:lnL>
                    <a:lnR>
                      <a:noFill/>
                    </a:lnR>
                    <a:lnT>
                      <a:noFill/>
                    </a:lnT>
                    <a:lnB>
                      <a:noFill/>
                    </a:lnB>
                  </a:tcPr>
                </a:tc>
                <a:tc>
                  <a:txBody>
                    <a:bodyPr/>
                    <a:lstStyle/>
                    <a:p>
                      <a:pPr algn="l" fontAlgn="b"/>
                      <a:endParaRPr lang="en-IN" sz="900" b="0" i="0" u="none" strike="noStrike">
                        <a:solidFill>
                          <a:srgbClr val="000000"/>
                        </a:solidFill>
                        <a:latin typeface="Book Antiqua"/>
                      </a:endParaRPr>
                    </a:p>
                  </a:txBody>
                  <a:tcPr marL="0" marR="0" marT="0" marB="0" anchor="b">
                    <a:lnL>
                      <a:noFill/>
                    </a:lnL>
                    <a:lnR>
                      <a:noFill/>
                    </a:lnR>
                    <a:lnT>
                      <a:noFill/>
                    </a:lnT>
                    <a:lnB>
                      <a:noFill/>
                    </a:lnB>
                  </a:tcPr>
                </a:tc>
                <a:tc>
                  <a:txBody>
                    <a:bodyPr/>
                    <a:lstStyle/>
                    <a:p>
                      <a:pPr algn="l" fontAlgn="b"/>
                      <a:r>
                        <a:rPr lang="en-IN" sz="900" b="1" i="0" u="none" strike="noStrike" dirty="0">
                          <a:solidFill>
                            <a:srgbClr val="7F7F7F"/>
                          </a:solidFill>
                          <a:latin typeface="Book Antiqua" pitchFamily="18" charset="0"/>
                        </a:rPr>
                        <a:t>Year of incorporation of the company – promoted by Siemens AG, </a:t>
                      </a:r>
                      <a:r>
                        <a:rPr lang="en-IN" sz="900" b="1" i="0" u="none" strike="noStrike" dirty="0" err="1">
                          <a:solidFill>
                            <a:srgbClr val="7F7F7F"/>
                          </a:solidFill>
                          <a:latin typeface="Book Antiqua" pitchFamily="18" charset="0"/>
                        </a:rPr>
                        <a:t>Khataus</a:t>
                      </a:r>
                      <a:r>
                        <a:rPr lang="en-IN" sz="900" b="1" i="0" u="none" strike="noStrike" dirty="0">
                          <a:solidFill>
                            <a:srgbClr val="7F7F7F"/>
                          </a:solidFill>
                          <a:latin typeface="Book Antiqua" pitchFamily="18" charset="0"/>
                        </a:rPr>
                        <a:t>, </a:t>
                      </a:r>
                      <a:r>
                        <a:rPr lang="en-IN" sz="900" b="1" i="0" u="none" strike="noStrike" dirty="0" err="1">
                          <a:solidFill>
                            <a:srgbClr val="7F7F7F"/>
                          </a:solidFill>
                          <a:latin typeface="Book Antiqua" pitchFamily="18" charset="0"/>
                        </a:rPr>
                        <a:t>Felten</a:t>
                      </a:r>
                      <a:r>
                        <a:rPr lang="en-IN" sz="900" b="1" i="0" u="none" strike="noStrike" dirty="0">
                          <a:solidFill>
                            <a:srgbClr val="7F7F7F"/>
                          </a:solidFill>
                          <a:latin typeface="Book Antiqua" pitchFamily="18" charset="0"/>
                        </a:rPr>
                        <a:t> &amp; Guillermo AG &amp; </a:t>
                      </a:r>
                      <a:r>
                        <a:rPr lang="en-IN" sz="900" b="1" i="0" u="none" strike="noStrike" dirty="0" err="1">
                          <a:solidFill>
                            <a:srgbClr val="7F7F7F"/>
                          </a:solidFill>
                          <a:latin typeface="Book Antiqua" pitchFamily="18" charset="0"/>
                        </a:rPr>
                        <a:t>Thackerseys</a:t>
                      </a:r>
                      <a:endParaRPr lang="en-IN" sz="900" b="1" i="0" u="none" strike="noStrike" dirty="0">
                        <a:solidFill>
                          <a:srgbClr val="7F7F7F"/>
                        </a:solidFill>
                        <a:latin typeface="Book Antiqua" pitchFamily="18" charset="0"/>
                      </a:endParaRPr>
                    </a:p>
                  </a:txBody>
                  <a:tcPr marL="0" marR="0" marT="0" marB="0" anchor="ctr">
                    <a:lnL>
                      <a:noFill/>
                    </a:lnL>
                    <a:lnR>
                      <a:noFill/>
                    </a:lnR>
                    <a:lnT>
                      <a:noFill/>
                    </a:lnT>
                    <a:lnB>
                      <a:noFill/>
                    </a:lnB>
                  </a:tcPr>
                </a:tc>
              </a:tr>
            </a:tbl>
          </a:graphicData>
        </a:graphic>
      </p:graphicFrame>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2"/>
          <p:cNvSpPr txBox="1">
            <a:spLocks noChangeArrowheads="1"/>
          </p:cNvSpPr>
          <p:nvPr/>
        </p:nvSpPr>
        <p:spPr bwMode="auto">
          <a:xfrm>
            <a:off x="257175" y="1444625"/>
            <a:ext cx="5854700" cy="954088"/>
          </a:xfrm>
          <a:prstGeom prst="rect">
            <a:avLst/>
          </a:prstGeom>
          <a:noFill/>
          <a:ln w="9525">
            <a:noFill/>
            <a:miter lim="800000"/>
            <a:headEnd/>
            <a:tailEnd/>
          </a:ln>
        </p:spPr>
        <p:txBody>
          <a:bodyPr wrap="none">
            <a:spAutoFit/>
          </a:bodyPr>
          <a:lstStyle/>
          <a:p>
            <a:r>
              <a:rPr lang="en-US" sz="2800" b="1">
                <a:solidFill>
                  <a:srgbClr val="B08778"/>
                </a:solidFill>
                <a:cs typeface="Arial" charset="0"/>
              </a:rPr>
              <a:t>Total Cable Service:</a:t>
            </a:r>
          </a:p>
          <a:p>
            <a:r>
              <a:rPr lang="en-US" sz="2800" b="1">
                <a:solidFill>
                  <a:srgbClr val="B08778"/>
                </a:solidFill>
                <a:cs typeface="Arial" charset="0"/>
              </a:rPr>
              <a:t>From Concept to Commissioning</a:t>
            </a:r>
          </a:p>
        </p:txBody>
      </p:sp>
      <p:sp>
        <p:nvSpPr>
          <p:cNvPr id="4" name="TextBox 3"/>
          <p:cNvSpPr txBox="1"/>
          <p:nvPr/>
        </p:nvSpPr>
        <p:spPr>
          <a:xfrm>
            <a:off x="3657600" y="2601913"/>
            <a:ext cx="5029200" cy="3646487"/>
          </a:xfrm>
          <a:prstGeom prst="rect">
            <a:avLst/>
          </a:prstGeom>
          <a:noFill/>
        </p:spPr>
        <p:txBody>
          <a:bodyPr>
            <a:spAutoFit/>
          </a:bodyPr>
          <a:lstStyle/>
          <a:p>
            <a:pPr marL="142875">
              <a:lnSpc>
                <a:spcPct val="150000"/>
              </a:lnSpc>
              <a:buFont typeface="Arial" charset="0"/>
              <a:buChar char="•"/>
              <a:defRPr/>
            </a:pPr>
            <a:r>
              <a:rPr lang="en-GB" sz="1400" dirty="0">
                <a:solidFill>
                  <a:schemeClr val="bg1">
                    <a:lumMod val="50000"/>
                  </a:schemeClr>
                </a:solidFill>
                <a:latin typeface="Arial" pitchFamily="34" charset="0"/>
                <a:cs typeface="Arial" pitchFamily="34" charset="0"/>
              </a:rPr>
              <a:t> Provided Service Across All Industries</a:t>
            </a:r>
          </a:p>
          <a:p>
            <a:pPr marL="142875">
              <a:lnSpc>
                <a:spcPct val="150000"/>
              </a:lnSpc>
              <a:buFont typeface="Arial" charset="0"/>
              <a:buChar char="•"/>
              <a:defRPr/>
            </a:pPr>
            <a:r>
              <a:rPr lang="en-GB" sz="1400" dirty="0">
                <a:solidFill>
                  <a:schemeClr val="bg1">
                    <a:lumMod val="50000"/>
                  </a:schemeClr>
                </a:solidFill>
                <a:latin typeface="Arial" pitchFamily="34" charset="0"/>
                <a:cs typeface="Arial" pitchFamily="34" charset="0"/>
              </a:rPr>
              <a:t> Forefront of development in the cable industry for 5 decades</a:t>
            </a:r>
          </a:p>
          <a:p>
            <a:pPr marL="142875">
              <a:lnSpc>
                <a:spcPct val="150000"/>
              </a:lnSpc>
              <a:buFont typeface="Arial" charset="0"/>
              <a:buChar char="•"/>
              <a:defRPr/>
            </a:pPr>
            <a:r>
              <a:rPr lang="en-GB" sz="1400" dirty="0">
                <a:solidFill>
                  <a:schemeClr val="bg1">
                    <a:lumMod val="50000"/>
                  </a:schemeClr>
                </a:solidFill>
                <a:latin typeface="Arial" pitchFamily="34" charset="0"/>
                <a:cs typeface="Arial" pitchFamily="34" charset="0"/>
              </a:rPr>
              <a:t> Pioneers in the development of import substitutions for Railways, Naval and Defence applications</a:t>
            </a:r>
          </a:p>
          <a:p>
            <a:pPr marL="142875">
              <a:lnSpc>
                <a:spcPct val="150000"/>
              </a:lnSpc>
              <a:buFont typeface="Arial" charset="0"/>
              <a:buChar char="•"/>
              <a:defRPr/>
            </a:pPr>
            <a:r>
              <a:rPr lang="en-GB" sz="1400" dirty="0">
                <a:solidFill>
                  <a:schemeClr val="bg1">
                    <a:lumMod val="50000"/>
                  </a:schemeClr>
                </a:solidFill>
                <a:latin typeface="Arial" pitchFamily="34" charset="0"/>
                <a:cs typeface="Arial" pitchFamily="34" charset="0"/>
              </a:rPr>
              <a:t> Successfully led a Govt. initiative of  development of Aluminium as conductor instead of  Copper, as well jointing and termination techniques in cables with Aluminium conductors.</a:t>
            </a:r>
          </a:p>
          <a:p>
            <a:pPr marL="142875">
              <a:lnSpc>
                <a:spcPct val="150000"/>
              </a:lnSpc>
              <a:buFont typeface="Arial" charset="0"/>
              <a:buChar char="•"/>
              <a:defRPr/>
            </a:pPr>
            <a:r>
              <a:rPr lang="en-GB" sz="1400" dirty="0">
                <a:solidFill>
                  <a:schemeClr val="bg1">
                    <a:lumMod val="50000"/>
                  </a:schemeClr>
                </a:solidFill>
                <a:latin typeface="Arial" pitchFamily="34" charset="0"/>
                <a:cs typeface="Arial" pitchFamily="34" charset="0"/>
              </a:rPr>
              <a:t> The first to develop Electrical PVC FR/FRLS compounds</a:t>
            </a:r>
          </a:p>
          <a:p>
            <a:pPr marL="142875">
              <a:lnSpc>
                <a:spcPct val="150000"/>
              </a:lnSpc>
              <a:buFont typeface="Arial" charset="0"/>
              <a:buChar char="•"/>
              <a:defRPr/>
            </a:pPr>
            <a:r>
              <a:rPr lang="en-GB" sz="1400" dirty="0">
                <a:solidFill>
                  <a:schemeClr val="bg1">
                    <a:lumMod val="50000"/>
                  </a:schemeClr>
                </a:solidFill>
                <a:latin typeface="Arial" pitchFamily="34" charset="0"/>
                <a:cs typeface="Arial" pitchFamily="34" charset="0"/>
              </a:rPr>
              <a:t> The first to develop HV &amp; EHV cables </a:t>
            </a:r>
          </a:p>
        </p:txBody>
      </p:sp>
      <p:pic>
        <p:nvPicPr>
          <p:cNvPr id="19460" name="Picture 4" descr="CCI_0320.JPG"/>
          <p:cNvPicPr>
            <a:picLocks noChangeAspect="1"/>
          </p:cNvPicPr>
          <p:nvPr/>
        </p:nvPicPr>
        <p:blipFill>
          <a:blip r:embed="rId2" cstate="print"/>
          <a:srcRect/>
          <a:stretch>
            <a:fillRect/>
          </a:stretch>
        </p:blipFill>
        <p:spPr bwMode="auto">
          <a:xfrm>
            <a:off x="1295400" y="2438400"/>
            <a:ext cx="1951038" cy="1295400"/>
          </a:xfrm>
          <a:prstGeom prst="rect">
            <a:avLst/>
          </a:prstGeom>
          <a:noFill/>
          <a:ln w="9525">
            <a:noFill/>
            <a:miter lim="800000"/>
            <a:headEnd/>
            <a:tailEnd/>
          </a:ln>
        </p:spPr>
      </p:pic>
      <p:pic>
        <p:nvPicPr>
          <p:cNvPr id="19461" name="Picture 5" descr="CCI_0856.JPG"/>
          <p:cNvPicPr>
            <a:picLocks noChangeAspect="1"/>
          </p:cNvPicPr>
          <p:nvPr/>
        </p:nvPicPr>
        <p:blipFill>
          <a:blip r:embed="rId3" cstate="print"/>
          <a:srcRect/>
          <a:stretch>
            <a:fillRect/>
          </a:stretch>
        </p:blipFill>
        <p:spPr bwMode="auto">
          <a:xfrm>
            <a:off x="1295400" y="3803650"/>
            <a:ext cx="1971675" cy="1308100"/>
          </a:xfrm>
          <a:prstGeom prst="rect">
            <a:avLst/>
          </a:prstGeom>
          <a:noFill/>
          <a:ln w="9525">
            <a:noFill/>
            <a:miter lim="800000"/>
            <a:headEnd/>
            <a:tailEnd/>
          </a:ln>
        </p:spPr>
      </p:pic>
      <p:pic>
        <p:nvPicPr>
          <p:cNvPr id="19462" name="Picture 7" descr="CCI_0592.JPG"/>
          <p:cNvPicPr>
            <a:picLocks noChangeAspect="1"/>
          </p:cNvPicPr>
          <p:nvPr/>
        </p:nvPicPr>
        <p:blipFill>
          <a:blip r:embed="rId4" cstate="print"/>
          <a:srcRect/>
          <a:stretch>
            <a:fillRect/>
          </a:stretch>
        </p:blipFill>
        <p:spPr bwMode="auto">
          <a:xfrm>
            <a:off x="1295400" y="5181600"/>
            <a:ext cx="1970088" cy="13081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9303</TotalTime>
  <Words>1646</Words>
  <Application>Microsoft Office PowerPoint</Application>
  <PresentationFormat>On-screen Show (4:3)</PresentationFormat>
  <Paragraphs>295</Paragraphs>
  <Slides>30</Slides>
  <Notes>9</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  </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abc</dc:creator>
  <cp:lastModifiedBy>EJR</cp:lastModifiedBy>
  <cp:revision>722</cp:revision>
  <cp:lastPrinted>2013-01-20T11:29:33Z</cp:lastPrinted>
  <dcterms:created xsi:type="dcterms:W3CDTF">2011-07-21T12:56:58Z</dcterms:created>
  <dcterms:modified xsi:type="dcterms:W3CDTF">2015-12-28T04:39:04Z</dcterms:modified>
</cp:coreProperties>
</file>